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0"/>
  </p:notesMasterIdLst>
  <p:sldIdLst>
    <p:sldId id="256" r:id="rId2"/>
    <p:sldId id="257" r:id="rId3"/>
    <p:sldId id="264" r:id="rId4"/>
    <p:sldId id="265"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044" autoAdjust="0"/>
    <p:restoredTop sz="75971" autoAdjust="0"/>
  </p:normalViewPr>
  <p:slideViewPr>
    <p:cSldViewPr snapToGrid="0">
      <p:cViewPr varScale="1">
        <p:scale>
          <a:sx n="55" d="100"/>
          <a:sy n="55" d="100"/>
        </p:scale>
        <p:origin x="-811" y="-8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B55686-132E-488D-87DC-7AC883214004}" type="datetimeFigureOut">
              <a:rPr lang="en-US" smtClean="0"/>
              <a:pPr/>
              <a:t>3/4/2019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2F7D42-A54B-40CD-A542-A82155FC4F67}" type="slidenum">
              <a:rPr lang="en-US" smtClean="0"/>
              <a:pPr/>
              <a:t>‹#›</a:t>
            </a:fld>
            <a:endParaRPr lang="en-US"/>
          </a:p>
        </p:txBody>
      </p:sp>
    </p:spTree>
    <p:extLst>
      <p:ext uri="{BB962C8B-B14F-4D97-AF65-F5344CB8AC3E}">
        <p14:creationId xmlns="" xmlns:p14="http://schemas.microsoft.com/office/powerpoint/2010/main" val="2575779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Progressive Movement encompassed a variety of different ideas and activities of reformist pressure groups. The Progressive Era was the period in the history of the United States that was dominated by reform ideals from 1890 - 1920. The Progressive Movement covered social reform issues relating to female suffrage, education, working conditions, unionization, the problems of urbanization, industrialization and child labor. The Progressive Movement called for political reforms attacking bribery and corruption, the political machines and the regulation of Big Business and corporations and reducing the power of the Robber Barons and unfair business practices. </a:t>
            </a:r>
          </a:p>
          <a:p>
            <a:r>
              <a:rPr lang="en-US" dirty="0" smtClean="0"/>
              <a:t>The movement rose during the reign of President</a:t>
            </a:r>
            <a:r>
              <a:rPr lang="en-US" baseline="0" dirty="0" smtClean="0"/>
              <a:t> Theodore Roosevelt and </a:t>
            </a:r>
            <a:r>
              <a:rPr lang="en-US" b="0" dirty="0" smtClean="0"/>
              <a:t>continued under the presidencies of President Taft and President Wilson.</a:t>
            </a:r>
            <a:endParaRPr lang="en-US" dirty="0"/>
          </a:p>
        </p:txBody>
      </p:sp>
      <p:sp>
        <p:nvSpPr>
          <p:cNvPr id="4" name="Slide Number Placeholder 3"/>
          <p:cNvSpPr>
            <a:spLocks noGrp="1"/>
          </p:cNvSpPr>
          <p:nvPr>
            <p:ph type="sldNum" sz="quarter" idx="10"/>
          </p:nvPr>
        </p:nvSpPr>
        <p:spPr/>
        <p:txBody>
          <a:bodyPr/>
          <a:lstStyle/>
          <a:p>
            <a:fld id="{3D2F7D42-A54B-40CD-A542-A82155FC4F67}"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They progressive</a:t>
            </a:r>
            <a:r>
              <a:rPr lang="en-US" sz="1200" kern="1200" baseline="0" dirty="0" smtClean="0">
                <a:solidFill>
                  <a:schemeClr val="tx1"/>
                </a:solidFill>
                <a:latin typeface="+mn-lt"/>
                <a:ea typeface="+mn-ea"/>
                <a:cs typeface="+mn-cs"/>
              </a:rPr>
              <a:t> movement</a:t>
            </a:r>
            <a:r>
              <a:rPr lang="en-US" sz="1200" kern="1200" dirty="0" smtClean="0">
                <a:solidFill>
                  <a:schemeClr val="tx1"/>
                </a:solidFill>
                <a:latin typeface="+mn-lt"/>
                <a:ea typeface="+mn-ea"/>
                <a:cs typeface="+mn-cs"/>
              </a:rPr>
              <a:t> regulation of monopolies (“trust-busting”) and corporations through antitrust laws. These antitrust laws were seen as a way to promote equal competition for the advantage of legitimate competitors. The main statutes are the Sherman Act of 1890, the Clayton Act of 1914, and the Federal Trade Commission Act of 1914.</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Clayton</a:t>
            </a:r>
            <a:r>
              <a:rPr lang="en-US" sz="1200" kern="1200" baseline="0" dirty="0" smtClean="0">
                <a:solidFill>
                  <a:schemeClr val="tx1"/>
                </a:solidFill>
                <a:latin typeface="+mn-lt"/>
                <a:ea typeface="+mn-ea"/>
                <a:cs typeface="+mn-cs"/>
              </a:rPr>
              <a:t> law </a:t>
            </a:r>
            <a:r>
              <a:rPr lang="en-US" dirty="0" smtClean="0"/>
              <a:t>identified specific illegal practices and business combinations that were against the law if they tended to lessen competition or create a monopoly. Some of these illegal activities included: </a:t>
            </a:r>
          </a:p>
          <a:p>
            <a:pPr>
              <a:buFont typeface="Wingdings" pitchFamily="2" charset="2"/>
              <a:buChar char="Ø"/>
            </a:pPr>
            <a:r>
              <a:rPr lang="en-US" dirty="0" smtClean="0"/>
              <a:t>Price discrimination, which is charging different consumers different prices </a:t>
            </a:r>
          </a:p>
          <a:p>
            <a:pPr>
              <a:buFont typeface="Wingdings" pitchFamily="2" charset="2"/>
              <a:buChar char="Ø"/>
            </a:pPr>
            <a:r>
              <a:rPr lang="en-US" dirty="0" smtClean="0"/>
              <a:t>Tie-in contracts, by which a merchant could buy goods from a company only if it would not handle the products for that company's competitors </a:t>
            </a:r>
          </a:p>
          <a:p>
            <a:pPr>
              <a:buFont typeface="Wingdings" pitchFamily="2" charset="2"/>
              <a:buChar char="Ø"/>
            </a:pPr>
            <a:r>
              <a:rPr lang="en-US" dirty="0" smtClean="0"/>
              <a:t>Certain holding companies, where a company buys enough voting stock in different companies to be able to control them </a:t>
            </a:r>
          </a:p>
          <a:p>
            <a:pPr>
              <a:buFont typeface="Wingdings" pitchFamily="2" charset="2"/>
              <a:buChar char="Ø"/>
            </a:pPr>
            <a:r>
              <a:rPr lang="en-US" dirty="0" smtClean="0"/>
              <a:t>Interlocking directorates - one or more people serve on the board of directors of several companies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r>
              <a:rPr lang="en-US" dirty="0" smtClean="0"/>
              <a:t>These</a:t>
            </a:r>
            <a:r>
              <a:rPr lang="en-US" baseline="0" dirty="0" smtClean="0"/>
              <a:t> laws have continued to impact the American society as businesses remain in check; just the other day, </a:t>
            </a:r>
            <a:r>
              <a:rPr lang="en-US" sz="1200" kern="1200" dirty="0" smtClean="0">
                <a:solidFill>
                  <a:schemeClr val="tx1"/>
                </a:solidFill>
                <a:latin typeface="+mn-lt"/>
                <a:ea typeface="+mn-ea"/>
                <a:cs typeface="+mn-cs"/>
              </a:rPr>
              <a:t>AT&amp;T wanted T-Mobile’s cellular airwaves for faster services for smartphones (aka the iPhone). But AT&amp;T had to back-off from becoming the nation’s biggest cell phone service provider because the Obama administration and the Justice Department threatened to sue the company on grounds of a “trust” that would corner consumers in paying high prices while reducing innovation</a:t>
            </a:r>
            <a:endParaRPr lang="en-US" dirty="0"/>
          </a:p>
        </p:txBody>
      </p:sp>
      <p:sp>
        <p:nvSpPr>
          <p:cNvPr id="4" name="Slide Number Placeholder 3"/>
          <p:cNvSpPr>
            <a:spLocks noGrp="1"/>
          </p:cNvSpPr>
          <p:nvPr>
            <p:ph type="sldNum" sz="quarter" idx="10"/>
          </p:nvPr>
        </p:nvSpPr>
        <p:spPr/>
        <p:txBody>
          <a:bodyPr/>
          <a:lstStyle/>
          <a:p>
            <a:fld id="{3D2F7D42-A54B-40CD-A542-A82155FC4F67}"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progressive movement primarily targeted political machines and their bosses. By taking down these corrupt representatives in office, a further means of direct democracy would be established.</a:t>
            </a:r>
          </a:p>
          <a:p>
            <a:endParaRPr lang="en-US" dirty="0" smtClean="0"/>
          </a:p>
          <a:p>
            <a:r>
              <a:rPr lang="en-US" dirty="0" smtClean="0"/>
              <a:t>The seventeenth</a:t>
            </a:r>
            <a:r>
              <a:rPr lang="en-US" baseline="0" dirty="0" smtClean="0"/>
              <a:t> amendment during the progressivism era provided for the direct election of senators. Before this was passed, senators were being appointed by state legislatures; the amendment thus facilitated greater democracy by giving the voters the ability to select their senators directly.</a:t>
            </a:r>
          </a:p>
          <a:p>
            <a:r>
              <a:rPr lang="en-US" baseline="0" dirty="0" smtClean="0"/>
              <a:t>Before primary elections were introduced, party candidates were being selected by party activists in caucuses and conventions. Only  a few people had a say in the process. Primary elections allowed the party membership in general to vote on who would represent the party and this was an extension of democracy which is still practiced in the America today.</a:t>
            </a:r>
          </a:p>
          <a:p>
            <a:r>
              <a:rPr lang="en-US" dirty="0" smtClean="0"/>
              <a:t>An initiative (also known as a “popular” or “citizens'” initiative) is a means by which a petition signed by a certain minimum number of registered voters can force a public vote (plebiscite).</a:t>
            </a:r>
          </a:p>
          <a:p>
            <a:r>
              <a:rPr lang="en-US" dirty="0" smtClean="0"/>
              <a:t>The initiative may take the form of a direct initiative or an indirect initiative. In a direct initiative, a measure is put directly to a vote after being submitted by a petition. In an indirect initiative, a measure is first referred to the legislature, and then put to a popular vote only if not enacted by the legislature.</a:t>
            </a:r>
          </a:p>
          <a:p>
            <a:r>
              <a:rPr lang="en-US" dirty="0" smtClean="0"/>
              <a:t>A referendum is a direct vote in which an entire electorate is asked to vote on a particular proposal, which is the result of a successful initiative. This may result in the adoption of a new law.</a:t>
            </a:r>
          </a:p>
          <a:p>
            <a:r>
              <a:rPr lang="en-US" dirty="0" smtClean="0"/>
              <a:t>A recall election</a:t>
            </a:r>
            <a:r>
              <a:rPr lang="en-US" baseline="0" dirty="0" smtClean="0"/>
              <a:t> </a:t>
            </a:r>
            <a:r>
              <a:rPr lang="en-US" dirty="0" smtClean="0"/>
              <a:t>is a procedure by which voters can remove an elected official from office through a direct vote before his or her term has ended. Recalls are initiated when sufficient voters sign a petition.</a:t>
            </a:r>
          </a:p>
          <a:p>
            <a:endParaRPr lang="en-US" dirty="0"/>
          </a:p>
        </p:txBody>
      </p:sp>
      <p:sp>
        <p:nvSpPr>
          <p:cNvPr id="4" name="Slide Number Placeholder 3"/>
          <p:cNvSpPr>
            <a:spLocks noGrp="1"/>
          </p:cNvSpPr>
          <p:nvPr>
            <p:ph type="sldNum" sz="quarter" idx="10"/>
          </p:nvPr>
        </p:nvSpPr>
        <p:spPr/>
        <p:txBody>
          <a:bodyPr/>
          <a:lstStyle/>
          <a:p>
            <a:fld id="{3D2F7D42-A54B-40CD-A542-A82155FC4F67}"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mid to late 19th century, natural resources were heavily exploited, especially in the West. Land speculators and developers took over large tracts of forests and grazing land. Acreage important to waterpower was seized by private concerns. Mining companies practiced improper and wasteful mining practices. Assuming a seemingly inexhaustible supply of natural resources, Americans developed a "tradition of waste.“</a:t>
            </a:r>
          </a:p>
          <a:p>
            <a:r>
              <a:rPr lang="en-US" dirty="0" smtClean="0"/>
              <a:t>Alarmed by the public's attitude toward natural resources as well as the exploitation of natural resources for private gain, conservationists called for federal supervision of the nation's resources and the preservation of those resources for future generations. In President Theodore Roosevelt, the conservationists found a sympathetic ear and man of action. Conservation of the nation's resources, putting an end to wasteful uses of raw materials, and the reclamation of large areas of neglected land have been identified as some of the major achievements of the Roosevelt era.</a:t>
            </a:r>
            <a:endParaRPr lang="en-US" dirty="0"/>
          </a:p>
        </p:txBody>
      </p:sp>
      <p:sp>
        <p:nvSpPr>
          <p:cNvPr id="4" name="Slide Number Placeholder 3"/>
          <p:cNvSpPr>
            <a:spLocks noGrp="1"/>
          </p:cNvSpPr>
          <p:nvPr>
            <p:ph type="sldNum" sz="quarter" idx="5"/>
          </p:nvPr>
        </p:nvSpPr>
        <p:spPr/>
        <p:txBody>
          <a:bodyPr/>
          <a:lstStyle/>
          <a:p>
            <a:fld id="{3D2F7D42-A54B-40CD-A542-A82155FC4F67}" type="slidenum">
              <a:rPr lang="en-US" smtClean="0"/>
              <a:pPr/>
              <a:t>5</a:t>
            </a:fld>
            <a:endParaRPr lang="en-US"/>
          </a:p>
        </p:txBody>
      </p:sp>
    </p:spTree>
    <p:extLst>
      <p:ext uri="{BB962C8B-B14F-4D97-AF65-F5344CB8AC3E}">
        <p14:creationId xmlns="" xmlns:p14="http://schemas.microsoft.com/office/powerpoint/2010/main" val="6307673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Many activists joined efforts to reform local government, public education, medicine, finance, insurance, industry, railroads, churches, and many other areas. Progressives transformed, professionalized, and made “scientific” the social sciences, especially history, economics, and political science. In academic fields, the day of the amateur author gave way to the research professor who published in the new scholarly journals and presses.</a:t>
            </a:r>
          </a:p>
          <a:p>
            <a:r>
              <a:rPr lang="en-US" dirty="0" smtClean="0"/>
              <a:t>One example of Progressive reform was the rise of the city-manager system, in which paid, professional engineers ran the day-to-day affairs of city governments under guidelines established by elected city councils. Many cities created municipal “reference bureaus,” which did expert surveys of government departments looking for waste and inefficiency.</a:t>
            </a:r>
            <a:endParaRPr lang="en-US" dirty="0"/>
          </a:p>
        </p:txBody>
      </p:sp>
      <p:sp>
        <p:nvSpPr>
          <p:cNvPr id="4" name="Slide Number Placeholder 3"/>
          <p:cNvSpPr>
            <a:spLocks noGrp="1"/>
          </p:cNvSpPr>
          <p:nvPr>
            <p:ph type="sldNum" sz="quarter" idx="5"/>
          </p:nvPr>
        </p:nvSpPr>
        <p:spPr/>
        <p:txBody>
          <a:bodyPr/>
          <a:lstStyle/>
          <a:p>
            <a:fld id="{3D2F7D42-A54B-40CD-A542-A82155FC4F67}" type="slidenum">
              <a:rPr lang="en-US" smtClean="0"/>
              <a:pPr/>
              <a:t>6</a:t>
            </a:fld>
            <a:endParaRPr lang="en-US"/>
          </a:p>
        </p:txBody>
      </p:sp>
    </p:spTree>
    <p:extLst>
      <p:ext uri="{BB962C8B-B14F-4D97-AF65-F5344CB8AC3E}">
        <p14:creationId xmlns="" xmlns:p14="http://schemas.microsoft.com/office/powerpoint/2010/main" val="35248078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The Eighteenth Amendment to the Constitution prohibited the manufacture, sale, or transport of alcoholic beverages. It was the product of a temperance movement that began in the 1830s. The movement grew in the Progressive Era, when social problems such as poverty and drunkenness gained public attention. Groups like the National Woman’s Christian Temperance Union, founded in 1874 and led by Frances Willard, made prohibition a national issue and pressed Congress for action. </a:t>
            </a:r>
          </a:p>
          <a:p>
            <a:r>
              <a:rPr lang="en-US" dirty="0" smtClean="0"/>
              <a:t>Prohibition exhibited many of the characteristics of most progressive reforms. That is, it was concerned with the moral fabric of society; it was supported primarily by the middle classes; and it was aimed at controlling the "interests" (liquor distillers) and their connections with venal and corrupt politicians in city, state, and national governments. Still, it was not until U.S. entry into the Great War that prohibitionists were able to secure enactment of national legislation. In 1918, Congress passed the 18th Amendment to the Constitution, prohibiting the manufacture, transportation, and sale of alcoholic beverages. States ratified the Amendment the next year.</a:t>
            </a:r>
            <a:endParaRPr lang="en-US" dirty="0"/>
          </a:p>
        </p:txBody>
      </p:sp>
      <p:sp>
        <p:nvSpPr>
          <p:cNvPr id="4" name="Slide Number Placeholder 3"/>
          <p:cNvSpPr>
            <a:spLocks noGrp="1"/>
          </p:cNvSpPr>
          <p:nvPr>
            <p:ph type="sldNum" sz="quarter" idx="5"/>
          </p:nvPr>
        </p:nvSpPr>
        <p:spPr/>
        <p:txBody>
          <a:bodyPr/>
          <a:lstStyle/>
          <a:p>
            <a:fld id="{3D2F7D42-A54B-40CD-A542-A82155FC4F67}" type="slidenum">
              <a:rPr lang="en-US" smtClean="0"/>
              <a:pPr/>
              <a:t>7</a:t>
            </a:fld>
            <a:endParaRPr lang="en-US"/>
          </a:p>
        </p:txBody>
      </p:sp>
    </p:spTree>
    <p:extLst>
      <p:ext uri="{BB962C8B-B14F-4D97-AF65-F5344CB8AC3E}">
        <p14:creationId xmlns="" xmlns:p14="http://schemas.microsoft.com/office/powerpoint/2010/main" val="1171359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D2F7D42-A54B-40CD-A542-A82155FC4F67}" type="slidenum">
              <a:rPr lang="en-US" smtClean="0"/>
              <a:pPr/>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28403" y="945913"/>
            <a:ext cx="8637073" cy="2618554"/>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1128404" y="3564467"/>
            <a:ext cx="8637072" cy="1071095"/>
          </a:xfrm>
        </p:spPr>
        <p:txBody>
          <a:bodyPr tIns="91440" bIns="91440">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0A65F72-6A8C-472E-BEF1-BB1AF7DAFF77}" type="datetimeFigureOut">
              <a:rPr lang="en-US" smtClean="0"/>
              <a:pPr/>
              <a:t>3/4/2019</a:t>
            </a:fld>
            <a:endParaRPr lang="en-US"/>
          </a:p>
        </p:txBody>
      </p:sp>
      <p:sp>
        <p:nvSpPr>
          <p:cNvPr id="5" name="Footer Placeholder 4"/>
          <p:cNvSpPr>
            <a:spLocks noGrp="1"/>
          </p:cNvSpPr>
          <p:nvPr>
            <p:ph type="ftr" sz="quarter" idx="11"/>
          </p:nvPr>
        </p:nvSpPr>
        <p:spPr>
          <a:xfrm>
            <a:off x="1127124" y="329307"/>
            <a:ext cx="5943668" cy="309201"/>
          </a:xfrm>
        </p:spPr>
        <p:txBody>
          <a:bodyPr/>
          <a:lstStyle/>
          <a:p>
            <a:endParaRPr lang="en-US"/>
          </a:p>
        </p:txBody>
      </p:sp>
      <p:sp>
        <p:nvSpPr>
          <p:cNvPr id="6" name="Slide Number Placeholder 5"/>
          <p:cNvSpPr>
            <a:spLocks noGrp="1"/>
          </p:cNvSpPr>
          <p:nvPr>
            <p:ph type="sldNum" sz="quarter" idx="12"/>
          </p:nvPr>
        </p:nvSpPr>
        <p:spPr>
          <a:xfrm>
            <a:off x="9924392" y="134930"/>
            <a:ext cx="811019" cy="503578"/>
          </a:xfrm>
        </p:spPr>
        <p:txBody>
          <a:bodyPr/>
          <a:lstStyle/>
          <a:p>
            <a:fld id="{BA322026-4254-48DB-908C-7A943F6CE8FC}" type="slidenum">
              <a:rPr lang="en-US" smtClean="0"/>
              <a:pPr/>
              <a:t>‹#›</a:t>
            </a:fld>
            <a:endParaRPr lang="en-US"/>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 xmlns:p14="http://schemas.microsoft.com/office/powerpoint/2010/main" val="3198603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sz="1200"/>
            </a:lvl1pPr>
          </a:lstStyle>
          <a:p>
            <a:fld id="{70A65F72-6A8C-472E-BEF1-BB1AF7DAFF77}" type="datetimeFigureOut">
              <a:rPr lang="en-US" smtClean="0"/>
              <a:pPr/>
              <a:t>3/4/2019</a:t>
            </a:fld>
            <a:endParaRPr lang="en-US"/>
          </a:p>
        </p:txBody>
      </p:sp>
      <p:sp>
        <p:nvSpPr>
          <p:cNvPr id="5" name="Footer Placeholder 4"/>
          <p:cNvSpPr>
            <a:spLocks noGrp="1"/>
          </p:cNvSpPr>
          <p:nvPr>
            <p:ph type="ftr" sz="quarter" idx="11"/>
          </p:nvPr>
        </p:nvSpPr>
        <p:spPr/>
        <p:txBody>
          <a:bodyPr/>
          <a:lstStyle>
            <a:lvl1pPr>
              <a:defRPr sz="1200"/>
            </a:lvl1pPr>
          </a:lstStyle>
          <a:p>
            <a:endParaRPr lang="en-US"/>
          </a:p>
        </p:txBody>
      </p:sp>
      <p:sp>
        <p:nvSpPr>
          <p:cNvPr id="6" name="Slide Number Placeholder 5"/>
          <p:cNvSpPr>
            <a:spLocks noGrp="1"/>
          </p:cNvSpPr>
          <p:nvPr>
            <p:ph type="sldNum" sz="quarter" idx="12"/>
          </p:nvPr>
        </p:nvSpPr>
        <p:spPr/>
        <p:txBody>
          <a:bodyPr/>
          <a:lstStyle/>
          <a:p>
            <a:fld id="{BA322026-4254-48DB-908C-7A943F6CE8FC}" type="slidenum">
              <a:rPr lang="en-US" smtClean="0"/>
              <a:pPr/>
              <a:t>‹#›</a:t>
            </a:fld>
            <a:endParaRPr lang="en-US"/>
          </a:p>
        </p:txBody>
      </p:sp>
      <p:pic>
        <p:nvPicPr>
          <p:cNvPr id="24" name="Picture 23" descr="RedHashing.emf"/>
          <p:cNvPicPr>
            <a:picLocks/>
          </p:cNvPicPr>
          <p:nvPr/>
        </p:nvPicPr>
        <p:blipFill rotWithShape="1">
          <a:blip r:embed="rId2">
            <a:duotone>
              <a:schemeClr val="accent1">
                <a:shade val="45000"/>
                <a:satMod val="135000"/>
              </a:schemeClr>
              <a:prstClr val="white"/>
            </a:duotone>
            <a:extLst>
              <a:ext uri="{28A0092B-C50C-407E-A947-70E740481C1C}">
                <a14:useLocalDpi xmlns=""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 xmlns:p14="http://schemas.microsoft.com/office/powerpoint/2010/main" val="10838566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29167" y="1756129"/>
            <a:ext cx="8619060" cy="2050065"/>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hasCustomPrompt="1"/>
          </p:nvPr>
        </p:nvSpPr>
        <p:spPr>
          <a:xfrm>
            <a:off x="1129166" y="3806195"/>
            <a:ext cx="8619060"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70A65F72-6A8C-472E-BEF1-BB1AF7DAFF77}" type="datetimeFigureOut">
              <a:rPr lang="en-US" smtClean="0"/>
              <a:pPr/>
              <a:t>3/4/2019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322026-4254-48DB-908C-7A943F6CE8FC}" type="slidenum">
              <a:rPr lang="en-US" smtClean="0"/>
              <a:pPr/>
              <a:t>‹#›</a:t>
            </a:fld>
            <a:endParaRPr lang="en-US"/>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 xmlns:p14="http://schemas.microsoft.com/office/powerpoint/2010/main" val="5275942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31052" y="958037"/>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29166" y="2165621"/>
            <a:ext cx="4645152" cy="32938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95606" y="2171769"/>
            <a:ext cx="4645152" cy="328709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0A65F72-6A8C-472E-BEF1-BB1AF7DAFF77}" type="datetimeFigureOut">
              <a:rPr lang="en-US" smtClean="0"/>
              <a:pPr/>
              <a:t>3/4/2019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322026-4254-48DB-908C-7A943F6CE8FC}" type="slidenum">
              <a:rPr lang="en-US" smtClean="0"/>
              <a:pPr/>
              <a:t>‹#›</a:t>
            </a:fld>
            <a:endParaRPr lang="en-US"/>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 xmlns:p14="http://schemas.microsoft.com/office/powerpoint/2010/main" val="6590074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29166" y="953336"/>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9166" y="2169727"/>
            <a:ext cx="4645152" cy="801943"/>
          </a:xfrm>
        </p:spPr>
        <p:txBody>
          <a:bodyPr anchor="b">
            <a:normAutofit/>
          </a:bodyPr>
          <a:lstStyle>
            <a:lvl1pPr marL="0" indent="0">
              <a:lnSpc>
                <a:spcPct val="100000"/>
              </a:lnSpc>
              <a:buNone/>
              <a:defRPr sz="2800" b="0" cap="none"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29166" y="2974448"/>
            <a:ext cx="4645152" cy="24938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4337" y="2173181"/>
            <a:ext cx="4645152" cy="802237"/>
          </a:xfrm>
        </p:spPr>
        <p:txBody>
          <a:bodyPr anchor="b">
            <a:normAutofit/>
          </a:bodyPr>
          <a:lstStyle>
            <a:lvl1pPr marL="0" indent="0">
              <a:lnSpc>
                <a:spcPct val="100000"/>
              </a:lnSpc>
              <a:buNone/>
              <a:defRPr sz="2800" b="0" cap="none"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094337" y="2971669"/>
            <a:ext cx="4645152" cy="248719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0A65F72-6A8C-472E-BEF1-BB1AF7DAFF77}" type="datetimeFigureOut">
              <a:rPr lang="en-US" smtClean="0"/>
              <a:pPr/>
              <a:t>3/4/2019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322026-4254-48DB-908C-7A943F6CE8FC}" type="slidenum">
              <a:rPr lang="en-US" smtClean="0"/>
              <a:pPr/>
              <a:t>‹#›</a:t>
            </a:fld>
            <a:endParaRPr lang="en-US"/>
          </a:p>
        </p:txBody>
      </p:sp>
      <p:pic>
        <p:nvPicPr>
          <p:cNvPr id="18" name="Picture 17" descr="RedHashing.emf"/>
          <p:cNvPicPr>
            <a:picLocks/>
          </p:cNvPicPr>
          <p:nvPr/>
        </p:nvPicPr>
        <p:blipFill rotWithShape="1">
          <a:blip r:embed="rId2">
            <a:duotone>
              <a:schemeClr val="accent1">
                <a:shade val="45000"/>
                <a:satMod val="135000"/>
              </a:schemeClr>
              <a:prstClr val="white"/>
            </a:duotone>
            <a:extLst>
              <a:ext uri="{28A0092B-C50C-407E-A947-70E740481C1C}">
                <a14:useLocalDpi xmlns=""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 xmlns:p14="http://schemas.microsoft.com/office/powerpoint/2010/main" val="1676702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0A65F72-6A8C-472E-BEF1-BB1AF7DAFF77}" type="datetimeFigureOut">
              <a:rPr lang="en-US" smtClean="0"/>
              <a:pPr/>
              <a:t>3/4/2019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322026-4254-48DB-908C-7A943F6CE8FC}" type="slidenum">
              <a:rPr lang="en-US" smtClean="0"/>
              <a:pPr/>
              <a:t>‹#›</a:t>
            </a:fld>
            <a:endParaRPr lang="en-US"/>
          </a:p>
        </p:txBody>
      </p:sp>
      <p:pic>
        <p:nvPicPr>
          <p:cNvPr id="14" name="Picture 13" descr="RedHashing.emf"/>
          <p:cNvPicPr>
            <a:picLocks/>
          </p:cNvPicPr>
          <p:nvPr/>
        </p:nvPicPr>
        <p:blipFill rotWithShape="1">
          <a:blip r:embed="rId2">
            <a:duotone>
              <a:schemeClr val="accent1">
                <a:shade val="45000"/>
                <a:satMod val="135000"/>
              </a:schemeClr>
              <a:prstClr val="white"/>
            </a:duotone>
            <a:extLst>
              <a:ext uri="{28A0092B-C50C-407E-A947-70E740481C1C}">
                <a14:useLocalDpi xmlns=""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 xmlns:p14="http://schemas.microsoft.com/office/powerpoint/2010/main" val="13328838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A65F72-6A8C-472E-BEF1-BB1AF7DAFF77}" type="datetimeFigureOut">
              <a:rPr lang="en-US" smtClean="0"/>
              <a:pPr/>
              <a:t>3/4/2019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322026-4254-48DB-908C-7A943F6CE8FC}" type="slidenum">
              <a:rPr lang="en-US" smtClean="0"/>
              <a:pPr/>
              <a:t>‹#›</a:t>
            </a:fld>
            <a:endParaRPr lang="en-US"/>
          </a:p>
        </p:txBody>
      </p:sp>
    </p:spTree>
    <p:extLst>
      <p:ext uri="{BB962C8B-B14F-4D97-AF65-F5344CB8AC3E}">
        <p14:creationId xmlns="" xmlns:p14="http://schemas.microsoft.com/office/powerpoint/2010/main" val="2676247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4291" y="952578"/>
            <a:ext cx="3275013" cy="2322176"/>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723334" y="952578"/>
            <a:ext cx="6012470" cy="4505221"/>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4291" y="3274754"/>
            <a:ext cx="3275013" cy="2178918"/>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0A65F72-6A8C-472E-BEF1-BB1AF7DAFF77}" type="datetimeFigureOut">
              <a:rPr lang="en-US" smtClean="0"/>
              <a:pPr/>
              <a:t>3/4/2019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322026-4254-48DB-908C-7A943F6CE8FC}" type="slidenum">
              <a:rPr lang="en-US" smtClean="0"/>
              <a:pPr/>
              <a:t>‹#›</a:t>
            </a:fld>
            <a:endParaRPr lang="en-US"/>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 xmlns:p14="http://schemas.microsoft.com/office/powerpoint/2010/main" val="321855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gradFill>
              <a:gsLst>
                <a:gs pos="0">
                  <a:schemeClr val="tx1">
                    <a:lumMod val="85000"/>
                    <a:lumOff val="15000"/>
                  </a:schemeClr>
                </a:gs>
                <a:gs pos="100000">
                  <a:schemeClr val="tx1">
                    <a:lumMod val="95000"/>
                    <a:lumOff val="5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129124" y="1129513"/>
            <a:ext cx="5854872" cy="1924208"/>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8247" y="3053721"/>
            <a:ext cx="5846486" cy="2096013"/>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125300" y="5469856"/>
            <a:ext cx="5849605" cy="320123"/>
          </a:xfrm>
        </p:spPr>
        <p:txBody>
          <a:bodyPr/>
          <a:lstStyle>
            <a:lvl1pPr algn="l">
              <a:defRPr/>
            </a:lvl1pPr>
          </a:lstStyle>
          <a:p>
            <a:fld id="{70A65F72-6A8C-472E-BEF1-BB1AF7DAFF77}" type="datetimeFigureOut">
              <a:rPr lang="en-US" smtClean="0"/>
              <a:pPr/>
              <a:t>3/4/2019</a:t>
            </a:fld>
            <a:endParaRPr lang="en-US"/>
          </a:p>
        </p:txBody>
      </p:sp>
      <p:sp>
        <p:nvSpPr>
          <p:cNvPr id="6" name="Footer Placeholder 5"/>
          <p:cNvSpPr>
            <a:spLocks noGrp="1"/>
          </p:cNvSpPr>
          <p:nvPr>
            <p:ph type="ftr" sz="quarter" idx="11"/>
          </p:nvPr>
        </p:nvSpPr>
        <p:spPr>
          <a:xfrm>
            <a:off x="1125300" y="318640"/>
            <a:ext cx="4877818" cy="320931"/>
          </a:xfrm>
        </p:spPr>
        <p:txBody>
          <a:bodyPr/>
          <a:lstStyle/>
          <a:p>
            <a:endParaRPr lang="en-US"/>
          </a:p>
        </p:txBody>
      </p:sp>
      <p:sp>
        <p:nvSpPr>
          <p:cNvPr id="7" name="Slide Number Placeholder 6"/>
          <p:cNvSpPr>
            <a:spLocks noGrp="1"/>
          </p:cNvSpPr>
          <p:nvPr>
            <p:ph type="sldNum" sz="quarter" idx="12"/>
          </p:nvPr>
        </p:nvSpPr>
        <p:spPr>
          <a:xfrm>
            <a:off x="6176794" y="137408"/>
            <a:ext cx="811019" cy="503578"/>
          </a:xfrm>
        </p:spPr>
        <p:txBody>
          <a:bodyPr/>
          <a:lstStyle/>
          <a:p>
            <a:fld id="{BA322026-4254-48DB-908C-7A943F6CE8FC}" type="slidenum">
              <a:rPr lang="en-US" smtClean="0"/>
              <a:pPr/>
              <a:t>‹#›</a:t>
            </a:fld>
            <a:endParaRPr lang="en-US"/>
          </a:p>
        </p:txBody>
      </p:sp>
      <p:pic>
        <p:nvPicPr>
          <p:cNvPr id="22" name="Picture 21" descr="RedHashing.emf"/>
          <p:cNvPicPr>
            <a:picLocks/>
          </p:cNvPicPr>
          <p:nvPr/>
        </p:nvPicPr>
        <p:blipFill rotWithShape="1">
          <a:blip r:embed="rId2">
            <a:duotone>
              <a:schemeClr val="accent1">
                <a:shade val="45000"/>
                <a:satMod val="135000"/>
              </a:schemeClr>
              <a:prstClr val="white"/>
            </a:duotone>
            <a:extLst>
              <a:ext uri="{28A0092B-C50C-407E-A947-70E740481C1C}">
                <a14:useLocalDpi xmlns="" xmlns:a14="http://schemas.microsoft.com/office/drawing/2010/main" val="0"/>
              </a:ext>
            </a:extLst>
          </a:blip>
          <a:srcRect l="-116" t="474" r="48549" b="36564"/>
          <a:stretch/>
        </p:blipFill>
        <p:spPr>
          <a:xfrm>
            <a:off x="1125460" y="643464"/>
            <a:ext cx="5879592" cy="155448"/>
          </a:xfrm>
          <a:prstGeom prst="rect">
            <a:avLst/>
          </a:prstGeom>
          <a:noFill/>
          <a:ln>
            <a:noFill/>
          </a:ln>
        </p:spPr>
      </p:pic>
    </p:spTree>
    <p:extLst>
      <p:ext uri="{BB962C8B-B14F-4D97-AF65-F5344CB8AC3E}">
        <p14:creationId xmlns="" xmlns:p14="http://schemas.microsoft.com/office/powerpoint/2010/main" val="29700237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A65F72-6A8C-472E-BEF1-BB1AF7DAFF77}" type="datetimeFigureOut">
              <a:rPr lang="en-US" smtClean="0"/>
              <a:pPr/>
              <a:t>3/4/2019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322026-4254-48DB-908C-7A943F6CE8FC}" type="slidenum">
              <a:rPr lang="en-US" smtClean="0"/>
              <a:pPr/>
              <a:t>‹#›</a:t>
            </a:fld>
            <a:endParaRPr lang="en-US"/>
          </a:p>
        </p:txBody>
      </p:sp>
      <p:pic>
        <p:nvPicPr>
          <p:cNvPr id="15" name="Picture 14" descr="RedHashing.emf"/>
          <p:cNvPicPr>
            <a:picLocks/>
          </p:cNvPicPr>
          <p:nvPr/>
        </p:nvPicPr>
        <p:blipFill rotWithShape="1">
          <a:blip r:embed="rId2">
            <a:duotone>
              <a:schemeClr val="accent1">
                <a:shade val="45000"/>
                <a:satMod val="135000"/>
              </a:schemeClr>
              <a:prstClr val="white"/>
            </a:duotone>
            <a:extLst>
              <a:ext uri="{28A0092B-C50C-407E-A947-70E740481C1C}">
                <a14:useLocalDpi xmlns=""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 xmlns:p14="http://schemas.microsoft.com/office/powerpoint/2010/main" val="3171372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4709"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130270"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A65F72-6A8C-472E-BEF1-BB1AF7DAFF77}" type="datetimeFigureOut">
              <a:rPr lang="en-US" smtClean="0"/>
              <a:pPr/>
              <a:t>3/4/2019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322026-4254-48DB-908C-7A943F6CE8FC}" type="slidenum">
              <a:rPr lang="en-US" smtClean="0"/>
              <a:pPr/>
              <a:t>‹#›</a:t>
            </a:fld>
            <a:endParaRPr lang="en-US"/>
          </a:p>
        </p:txBody>
      </p:sp>
      <p:pic>
        <p:nvPicPr>
          <p:cNvPr id="17" name="Picture 16" descr="RedHashing.emf"/>
          <p:cNvPicPr>
            <a:picLocks/>
          </p:cNvPicPr>
          <p:nvPr/>
        </p:nvPicPr>
        <p:blipFill rotWithShape="1">
          <a:blip r:embed="rId2">
            <a:duotone>
              <a:schemeClr val="accent1">
                <a:shade val="45000"/>
                <a:satMod val="135000"/>
              </a:schemeClr>
              <a:prstClr val="white"/>
            </a:duotone>
            <a:extLst>
              <a:ext uri="{28A0092B-C50C-407E-A947-70E740481C1C}">
                <a14:useLocalDpi xmlns="" xmlns:a14="http://schemas.microsoft.com/office/drawing/2010/main" val="0"/>
              </a:ext>
            </a:extLst>
          </a:blip>
          <a:srcRect l="-115" r="59215" b="36435"/>
          <a:stretch/>
        </p:blipFill>
        <p:spPr>
          <a:xfrm rot="5400000">
            <a:off x="8642279" y="3046916"/>
            <a:ext cx="4663440" cy="155448"/>
          </a:xfrm>
          <a:prstGeom prst="rect">
            <a:avLst/>
          </a:prstGeom>
          <a:noFill/>
          <a:ln>
            <a:noFill/>
          </a:ln>
        </p:spPr>
      </p:pic>
    </p:spTree>
    <p:extLst>
      <p:ext uri="{BB962C8B-B14F-4D97-AF65-F5344CB8AC3E}">
        <p14:creationId xmlns="" xmlns:p14="http://schemas.microsoft.com/office/powerpoint/2010/main" val="18489349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13">
            <a:extLst>
              <a:ext uri="{28A0092B-C50C-407E-A947-70E740481C1C}">
                <a14:useLocalDpi xmlns="" xmlns:a14="http://schemas.microsoft.com/office/drawing/2010/main" val="0"/>
              </a:ext>
            </a:extLst>
          </a:blip>
          <a:srcRect t="1538" b="-1538"/>
          <a:stretch/>
        </p:blipFill>
        <p:spPr>
          <a:xfrm>
            <a:off x="0" y="6119336"/>
            <a:ext cx="12192000" cy="742950"/>
          </a:xfrm>
          <a:prstGeom prst="rect">
            <a:avLst/>
          </a:prstGeom>
        </p:spPr>
      </p:pic>
      <p:sp>
        <p:nvSpPr>
          <p:cNvPr id="13" name="Rectangle 12"/>
          <p:cNvSpPr/>
          <p:nvPr/>
        </p:nvSpPr>
        <p:spPr>
          <a:xfrm>
            <a:off x="0" y="468769"/>
            <a:ext cx="12192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p:cNvCxnSpPr/>
          <p:nvPr/>
        </p:nvCxnSpPr>
        <p:spPr>
          <a:xfrm>
            <a:off x="0" y="6121269"/>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130270" y="953324"/>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130270" y="2171769"/>
            <a:ext cx="9603275" cy="329457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232830" y="330370"/>
            <a:ext cx="2515396"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70A65F72-6A8C-472E-BEF1-BB1AF7DAFF77}" type="datetimeFigureOut">
              <a:rPr lang="en-US" smtClean="0"/>
              <a:pPr/>
              <a:t>3/4/2019</a:t>
            </a:fld>
            <a:endParaRPr lang="en-US"/>
          </a:p>
        </p:txBody>
      </p:sp>
      <p:sp>
        <p:nvSpPr>
          <p:cNvPr id="5" name="Footer Placeholder 4"/>
          <p:cNvSpPr>
            <a:spLocks noGrp="1"/>
          </p:cNvSpPr>
          <p:nvPr>
            <p:ph type="ftr" sz="quarter" idx="3"/>
          </p:nvPr>
        </p:nvSpPr>
        <p:spPr>
          <a:xfrm>
            <a:off x="1130270"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918076" y="137408"/>
            <a:ext cx="811019" cy="503578"/>
          </a:xfrm>
          <a:prstGeom prst="rect">
            <a:avLst/>
          </a:prstGeom>
        </p:spPr>
        <p:txBody>
          <a:bodyPr vert="horz" lIns="91440" tIns="45720" rIns="91440" bIns="45720" rtlCol="0" anchor="t"/>
          <a:lstStyle>
            <a:lvl1pPr algn="r">
              <a:defRPr sz="2800">
                <a:solidFill>
                  <a:schemeClr val="accent1"/>
                </a:solidFill>
              </a:defRPr>
            </a:lvl1pPr>
          </a:lstStyle>
          <a:p>
            <a:fld id="{BA322026-4254-48DB-908C-7A943F6CE8FC}" type="slidenum">
              <a:rPr lang="en-US" smtClean="0"/>
              <a:pPr/>
              <a:t>‹#›</a:t>
            </a:fld>
            <a:endParaRPr lang="en-US"/>
          </a:p>
        </p:txBody>
      </p:sp>
    </p:spTree>
    <p:extLst>
      <p:ext uri="{BB962C8B-B14F-4D97-AF65-F5344CB8AC3E}">
        <p14:creationId xmlns="" xmlns:p14="http://schemas.microsoft.com/office/powerpoint/2010/main" val="152952083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em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image" Target="../media/image2.emf"/></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B99FBA-D15D-4EFF-88D1-E38D85EE77B2}"/>
              </a:ext>
            </a:extLst>
          </p:cNvPr>
          <p:cNvSpPr>
            <a:spLocks noGrp="1"/>
          </p:cNvSpPr>
          <p:nvPr>
            <p:ph type="ctrTitle"/>
          </p:nvPr>
        </p:nvSpPr>
        <p:spPr>
          <a:xfrm>
            <a:off x="2969842" y="1343890"/>
            <a:ext cx="6849699" cy="3653968"/>
          </a:xfrm>
        </p:spPr>
        <p:txBody>
          <a:bodyPr anchor="ctr">
            <a:normAutofit/>
          </a:bodyPr>
          <a:lstStyle/>
          <a:p>
            <a:pPr algn="ctr">
              <a:lnSpc>
                <a:spcPct val="200000"/>
              </a:lnSpc>
            </a:pPr>
            <a:r>
              <a:rPr lang="en-US" sz="2400" dirty="0" smtClean="0">
                <a:latin typeface="Arial Black" pitchFamily="34" charset="0"/>
              </a:rPr>
              <a:t>Progressive Movement and the lasting impact </a:t>
            </a:r>
            <a:r>
              <a:rPr lang="en-US" sz="2400" dirty="0" smtClean="0">
                <a:latin typeface="Arial Black" pitchFamily="34" charset="0"/>
              </a:rPr>
              <a:t>It </a:t>
            </a:r>
            <a:r>
              <a:rPr lang="en-US" sz="2400" dirty="0" smtClean="0">
                <a:latin typeface="Arial Black" pitchFamily="34" charset="0"/>
              </a:rPr>
              <a:t>had on American Society </a:t>
            </a:r>
            <a:endParaRPr lang="en-US" sz="2400" dirty="0">
              <a:latin typeface="Arial Black" pitchFamily="34" charset="0"/>
            </a:endParaRPr>
          </a:p>
        </p:txBody>
      </p:sp>
      <p:sp>
        <p:nvSpPr>
          <p:cNvPr id="3" name="Subtitle 2">
            <a:extLst>
              <a:ext uri="{FF2B5EF4-FFF2-40B4-BE49-F238E27FC236}">
                <a16:creationId xmlns:a16="http://schemas.microsoft.com/office/drawing/2014/main" xmlns="" id="{5399B262-90D4-4090-8E0A-A23E0EEA8A54}"/>
              </a:ext>
            </a:extLst>
          </p:cNvPr>
          <p:cNvSpPr>
            <a:spLocks noGrp="1"/>
          </p:cNvSpPr>
          <p:nvPr>
            <p:ph type="subTitle" idx="1"/>
          </p:nvPr>
        </p:nvSpPr>
        <p:spPr>
          <a:xfrm>
            <a:off x="8453071" y="964028"/>
            <a:ext cx="2770873" cy="4196299"/>
          </a:xfrm>
        </p:spPr>
        <p:txBody>
          <a:bodyPr anchor="ctr">
            <a:normAutofit/>
          </a:bodyPr>
          <a:lstStyle/>
          <a:p>
            <a:pPr>
              <a:lnSpc>
                <a:spcPct val="100000"/>
              </a:lnSpc>
            </a:pPr>
            <a:endParaRPr lang="en-US" dirty="0"/>
          </a:p>
          <a:p>
            <a:pPr>
              <a:lnSpc>
                <a:spcPct val="100000"/>
              </a:lnSpc>
            </a:pPr>
            <a:endParaRPr lang="en-US" dirty="0"/>
          </a:p>
        </p:txBody>
      </p:sp>
    </p:spTree>
    <p:extLst>
      <p:ext uri="{BB962C8B-B14F-4D97-AF65-F5344CB8AC3E}">
        <p14:creationId xmlns="" xmlns:p14="http://schemas.microsoft.com/office/powerpoint/2010/main" val="265032196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xmlns="" id="{BF7680B5-1A78-4401-BA9A-78832F0FD90E}"/>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3">
            <a:extLst>
              <a:ext uri="{28A0092B-C50C-407E-A947-70E740481C1C}">
                <a14:useLocalDpi xmlns="" xmlns:a14="http://schemas.microsoft.com/office/drawing/2010/main" val="0"/>
              </a:ext>
            </a:extLst>
          </a:blip>
          <a:srcRect t="1538" b="-1538"/>
          <a:stretch/>
        </p:blipFill>
        <p:spPr>
          <a:xfrm>
            <a:off x="0" y="6119336"/>
            <a:ext cx="12192000" cy="742950"/>
          </a:xfrm>
          <a:prstGeom prst="rect">
            <a:avLst/>
          </a:prstGeom>
        </p:spPr>
      </p:pic>
      <p:sp>
        <p:nvSpPr>
          <p:cNvPr id="13" name="Rectangle 12">
            <a:extLst>
              <a:ext uri="{FF2B5EF4-FFF2-40B4-BE49-F238E27FC236}">
                <a16:creationId xmlns:a16="http://schemas.microsoft.com/office/drawing/2014/main" xmlns="" id="{50F21DC9-D0AC-495C-8CC8-D5DDF8C11C2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468769"/>
            <a:ext cx="12192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5" name="Straight Connector 14">
            <a:extLst>
              <a:ext uri="{FF2B5EF4-FFF2-40B4-BE49-F238E27FC236}">
                <a16:creationId xmlns:a16="http://schemas.microsoft.com/office/drawing/2014/main" xmlns="" id="{A26B82D7-D05B-412B-9A0D-6430BCD1182D}"/>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6121269"/>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xmlns="" id="{E4E78000-301F-4983-ACD5-7F50C0C3F592}"/>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4">
            <a:duotone>
              <a:schemeClr val="accent1">
                <a:shade val="45000"/>
                <a:satMod val="135000"/>
              </a:schemeClr>
              <a:prstClr val="white"/>
            </a:duotone>
            <a:extLst>
              <a:ext uri="{28A0092B-C50C-407E-A947-70E740481C1C}">
                <a14:useLocalDpi xmlns="" xmlns:a14="http://schemas.microsoft.com/office/drawing/2010/main" val="0"/>
              </a:ext>
            </a:extLst>
          </a:blip>
          <a:srcRect l="-115" r="15828" b="36435"/>
          <a:stretch/>
        </p:blipFill>
        <p:spPr>
          <a:xfrm>
            <a:off x="1125460" y="643464"/>
            <a:ext cx="9610344" cy="155448"/>
          </a:xfrm>
          <a:prstGeom prst="rect">
            <a:avLst/>
          </a:prstGeom>
          <a:noFill/>
          <a:ln>
            <a:noFill/>
          </a:ln>
        </p:spPr>
      </p:pic>
      <p:sp useBgFill="1">
        <p:nvSpPr>
          <p:cNvPr id="19" name="Rectangle 18">
            <a:extLst>
              <a:ext uri="{FF2B5EF4-FFF2-40B4-BE49-F238E27FC236}">
                <a16:creationId xmlns:a16="http://schemas.microsoft.com/office/drawing/2014/main" xmlns="" id="{C6870151-9189-4C3A-8379-EF3D95827A0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Placeholder 5">
            <a:extLst>
              <a:ext uri="{FF2B5EF4-FFF2-40B4-BE49-F238E27FC236}">
                <a16:creationId xmlns:a16="http://schemas.microsoft.com/office/drawing/2014/main" xmlns="" id="{385462A2-A986-4B95-8848-EF143013CEE0}"/>
              </a:ext>
            </a:extLst>
          </p:cNvPr>
          <p:cNvPicPr>
            <a:picLocks noGrp="1" noChangeAspect="1"/>
          </p:cNvPicPr>
          <p:nvPr>
            <p:ph type="pic" idx="1"/>
          </p:nvPr>
        </p:nvPicPr>
        <p:blipFill rotWithShape="1">
          <a:blip r:embed="rId5">
            <a:alphaModFix amt="50000"/>
            <a:extLst>
              <a:ext uri="{28A0092B-C50C-407E-A947-70E740481C1C}">
                <a14:useLocalDpi xmlns="" xmlns:a14="http://schemas.microsoft.com/office/drawing/2010/main" val="0"/>
              </a:ext>
            </a:extLst>
          </a:blip>
          <a:srcRect t="14938" r="-1" b="28811"/>
          <a:stretch/>
        </p:blipFill>
        <p:spPr>
          <a:xfrm>
            <a:off x="305" y="94026"/>
            <a:ext cx="12191695" cy="6857990"/>
          </a:xfrm>
          <a:prstGeom prst="rect">
            <a:avLst/>
          </a:prstGeom>
          <a:solidFill>
            <a:srgbClr val="FFFFFF">
              <a:shade val="85000"/>
            </a:srgbClr>
          </a:solidFill>
          <a:scene3d>
            <a:camera prst="orthographicFront"/>
            <a:lightRig rig="twoPt" dir="t">
              <a:rot lat="0" lon="0" rev="7200000"/>
            </a:lightRig>
          </a:scene3d>
          <a:sp3d>
            <a:bevelT w="25400" h="19050"/>
            <a:contourClr>
              <a:srgbClr val="FFFFFF"/>
            </a:contourClr>
          </a:sp3d>
        </p:spPr>
      </p:pic>
      <p:sp>
        <p:nvSpPr>
          <p:cNvPr id="21" name="Slide Number Placeholder 7">
            <a:extLst>
              <a:ext uri="{FF2B5EF4-FFF2-40B4-BE49-F238E27FC236}">
                <a16:creationId xmlns:a16="http://schemas.microsoft.com/office/drawing/2014/main" xmlns="" id="{123EA69C-102A-4DD0-9547-05DCD271D15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512301" y="44373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23" name="Footer Placeholder 6">
            <a:extLst>
              <a:ext uri="{FF2B5EF4-FFF2-40B4-BE49-F238E27FC236}">
                <a16:creationId xmlns:a16="http://schemas.microsoft.com/office/drawing/2014/main" xmlns="" id="{6A862265-5CA3-4C40-8582-7534C3B03C2A}"/>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976636" y="540921"/>
            <a:ext cx="4973915"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25" name="Rectangle 24">
            <a:extLst>
              <a:ext uri="{FF2B5EF4-FFF2-40B4-BE49-F238E27FC236}">
                <a16:creationId xmlns:a16="http://schemas.microsoft.com/office/drawing/2014/main" xmlns="" id="{600EF80B-0391-4082-9AF5-F15B091B4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193800"/>
            <a:ext cx="12192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latin typeface="Constantia" pitchFamily="18" charset="0"/>
            </a:endParaRPr>
          </a:p>
        </p:txBody>
      </p:sp>
      <p:sp>
        <p:nvSpPr>
          <p:cNvPr id="2" name="Title 1">
            <a:extLst>
              <a:ext uri="{FF2B5EF4-FFF2-40B4-BE49-F238E27FC236}">
                <a16:creationId xmlns:a16="http://schemas.microsoft.com/office/drawing/2014/main" xmlns="" id="{A270827C-43CC-4C43-A0F9-C568B062C2C0}"/>
              </a:ext>
            </a:extLst>
          </p:cNvPr>
          <p:cNvSpPr>
            <a:spLocks noGrp="1"/>
          </p:cNvSpPr>
          <p:nvPr>
            <p:ph type="title"/>
          </p:nvPr>
        </p:nvSpPr>
        <p:spPr>
          <a:xfrm>
            <a:off x="1130271" y="1193800"/>
            <a:ext cx="3193050" cy="4699000"/>
          </a:xfrm>
        </p:spPr>
        <p:txBody>
          <a:bodyPr vert="horz" lIns="91440" tIns="45720" rIns="91440" bIns="45720" rtlCol="0" anchor="ctr">
            <a:normAutofit/>
          </a:bodyPr>
          <a:lstStyle/>
          <a:p>
            <a:r>
              <a:rPr lang="en-US" dirty="0" smtClean="0"/>
              <a:t>Introduction</a:t>
            </a:r>
            <a:endParaRPr lang="en-US" dirty="0"/>
          </a:p>
        </p:txBody>
      </p:sp>
      <p:cxnSp>
        <p:nvCxnSpPr>
          <p:cNvPr id="27" name="Straight Connector 26">
            <a:extLst>
              <a:ext uri="{FF2B5EF4-FFF2-40B4-BE49-F238E27FC236}">
                <a16:creationId xmlns:a16="http://schemas.microsoft.com/office/drawing/2014/main" xmlns="" id="{D33AC32D-5F44-45F7-A0BD-7C11A86BED57}"/>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xmlns="" id="{83490818-CC66-4580-838D-22354DEAF7DB}"/>
              </a:ext>
            </a:extLst>
          </p:cNvPr>
          <p:cNvSpPr>
            <a:spLocks noGrp="1"/>
          </p:cNvSpPr>
          <p:nvPr>
            <p:ph type="body" sz="half" idx="2"/>
          </p:nvPr>
        </p:nvSpPr>
        <p:spPr>
          <a:xfrm>
            <a:off x="4838091" y="1648691"/>
            <a:ext cx="6085091" cy="3302000"/>
          </a:xfrm>
        </p:spPr>
        <p:txBody>
          <a:bodyPr vert="horz" lIns="91440" tIns="45720" rIns="91440" bIns="45720" rtlCol="0" anchor="ctr">
            <a:normAutofit/>
          </a:bodyPr>
          <a:lstStyle/>
          <a:p>
            <a:pPr lvl="1">
              <a:lnSpc>
                <a:spcPct val="200000"/>
              </a:lnSpc>
            </a:pPr>
            <a:r>
              <a:rPr lang="en-US" sz="2000" dirty="0" smtClean="0">
                <a:latin typeface="Constantia" pitchFamily="18" charset="0"/>
              </a:rPr>
              <a:t>Progressive movement- leading intellectuals and social reformists facilitated social, political, and economic reforms.</a:t>
            </a:r>
            <a:endParaRPr lang="en-US" sz="2000" dirty="0">
              <a:latin typeface="Constantia" pitchFamily="18" charset="0"/>
            </a:endParaRPr>
          </a:p>
        </p:txBody>
      </p:sp>
      <p:sp>
        <p:nvSpPr>
          <p:cNvPr id="29" name="Date Placeholder 1">
            <a:extLst>
              <a:ext uri="{FF2B5EF4-FFF2-40B4-BE49-F238E27FC236}">
                <a16:creationId xmlns:a16="http://schemas.microsoft.com/office/drawing/2014/main" xmlns="" id="{3FBF03E8-C602-4192-9C52-F84B29FDCC88}"/>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723229" y="6007878"/>
            <a:ext cx="3500715"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pic>
        <p:nvPicPr>
          <p:cNvPr id="1026" name="Picture 2"/>
          <p:cNvPicPr>
            <a:picLocks noChangeAspect="1" noChangeArrowheads="1"/>
          </p:cNvPicPr>
          <p:nvPr/>
        </p:nvPicPr>
        <p:blipFill>
          <a:blip r:embed="rId6"/>
          <a:srcRect/>
          <a:stretch>
            <a:fillRect/>
          </a:stretch>
        </p:blipFill>
        <p:spPr bwMode="auto">
          <a:xfrm>
            <a:off x="8629650" y="3546764"/>
            <a:ext cx="3562350" cy="2931101"/>
          </a:xfrm>
          <a:prstGeom prst="rect">
            <a:avLst/>
          </a:prstGeom>
          <a:noFill/>
          <a:ln w="9525">
            <a:noFill/>
            <a:miter lim="800000"/>
            <a:headEnd/>
            <a:tailEnd/>
          </a:ln>
          <a:effectLst/>
        </p:spPr>
      </p:pic>
    </p:spTree>
    <p:extLst>
      <p:ext uri="{BB962C8B-B14F-4D97-AF65-F5344CB8AC3E}">
        <p14:creationId xmlns="" xmlns:p14="http://schemas.microsoft.com/office/powerpoint/2010/main" val="2385646624"/>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92036" y="953325"/>
            <a:ext cx="6456219" cy="626094"/>
          </a:xfrm>
        </p:spPr>
        <p:txBody>
          <a:bodyPr/>
          <a:lstStyle/>
          <a:p>
            <a:pPr algn="ctr"/>
            <a:r>
              <a:rPr lang="en-US" dirty="0" smtClean="0">
                <a:latin typeface="Arial" panose="020B0604020202020204" pitchFamily="34" charset="0"/>
                <a:cs typeface="Arial" panose="020B0604020202020204" pitchFamily="34" charset="0"/>
              </a:rPr>
              <a:t>Regulation of </a:t>
            </a:r>
            <a:r>
              <a:rPr lang="en-US" dirty="0" smtClean="0">
                <a:latin typeface="Arial" panose="020B0604020202020204" pitchFamily="34" charset="0"/>
                <a:cs typeface="Arial" panose="020B0604020202020204" pitchFamily="34" charset="0"/>
              </a:rPr>
              <a:t>business</a:t>
            </a:r>
            <a:endParaRPr lang="en-US" dirty="0"/>
          </a:p>
        </p:txBody>
      </p:sp>
      <p:sp>
        <p:nvSpPr>
          <p:cNvPr id="3" name="Content Placeholder 2"/>
          <p:cNvSpPr>
            <a:spLocks noGrp="1"/>
          </p:cNvSpPr>
          <p:nvPr>
            <p:ph idx="1"/>
          </p:nvPr>
        </p:nvSpPr>
        <p:spPr>
          <a:xfrm>
            <a:off x="360218" y="1551709"/>
            <a:ext cx="11319164" cy="4253346"/>
          </a:xfrm>
        </p:spPr>
        <p:txBody>
          <a:bodyPr/>
          <a:lstStyle/>
          <a:p>
            <a:pPr>
              <a:lnSpc>
                <a:spcPct val="200000"/>
              </a:lnSpc>
              <a:buFont typeface="Wingdings" pitchFamily="2" charset="2"/>
              <a:buChar char="Ø"/>
            </a:pPr>
            <a:r>
              <a:rPr lang="en-US" dirty="0" smtClean="0">
                <a:latin typeface="Constantia" pitchFamily="18" charset="0"/>
              </a:rPr>
              <a:t>Regulation </a:t>
            </a:r>
            <a:r>
              <a:rPr lang="en-US" dirty="0" smtClean="0">
                <a:latin typeface="Constantia" pitchFamily="18" charset="0"/>
              </a:rPr>
              <a:t>of monopolies </a:t>
            </a:r>
            <a:endParaRPr lang="en-US" dirty="0" smtClean="0">
              <a:latin typeface="Constantia" pitchFamily="18" charset="0"/>
            </a:endParaRPr>
          </a:p>
          <a:p>
            <a:pPr>
              <a:lnSpc>
                <a:spcPct val="200000"/>
              </a:lnSpc>
              <a:buFont typeface="Wingdings" pitchFamily="2" charset="2"/>
              <a:buChar char="Ø"/>
            </a:pPr>
            <a:r>
              <a:rPr lang="en-US" dirty="0" smtClean="0">
                <a:latin typeface="Constantia" pitchFamily="18" charset="0"/>
              </a:rPr>
              <a:t>Equal competition among business entities</a:t>
            </a:r>
          </a:p>
          <a:p>
            <a:pPr>
              <a:lnSpc>
                <a:spcPct val="200000"/>
              </a:lnSpc>
              <a:buFont typeface="Wingdings" pitchFamily="2" charset="2"/>
              <a:buChar char="Ø"/>
            </a:pPr>
            <a:r>
              <a:rPr lang="en-US" dirty="0" smtClean="0">
                <a:latin typeface="Constantia" pitchFamily="18" charset="0"/>
              </a:rPr>
              <a:t>Laws </a:t>
            </a:r>
            <a:r>
              <a:rPr lang="en-US" dirty="0" smtClean="0">
                <a:latin typeface="Constantia" pitchFamily="18" charset="0"/>
              </a:rPr>
              <a:t>protecting workers and consumers</a:t>
            </a:r>
            <a:endParaRPr lang="en-US" dirty="0">
              <a:latin typeface="Constantia"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27106" y="842489"/>
            <a:ext cx="4120603" cy="681512"/>
          </a:xfrm>
        </p:spPr>
        <p:txBody>
          <a:bodyPr/>
          <a:lstStyle/>
          <a:p>
            <a:r>
              <a:rPr lang="en-US" dirty="0" smtClean="0">
                <a:latin typeface="Arial" panose="020B0604020202020204" pitchFamily="34" charset="0"/>
                <a:cs typeface="Arial" panose="020B0604020202020204" pitchFamily="34" charset="0"/>
              </a:rPr>
              <a:t>Greater Democracy</a:t>
            </a:r>
            <a:endParaRPr lang="en-US" dirty="0"/>
          </a:p>
        </p:txBody>
      </p:sp>
      <p:sp>
        <p:nvSpPr>
          <p:cNvPr id="3" name="Content Placeholder 2"/>
          <p:cNvSpPr>
            <a:spLocks noGrp="1"/>
          </p:cNvSpPr>
          <p:nvPr>
            <p:ph idx="1"/>
          </p:nvPr>
        </p:nvSpPr>
        <p:spPr>
          <a:xfrm>
            <a:off x="1130270" y="1343891"/>
            <a:ext cx="10812348" cy="4572000"/>
          </a:xfrm>
        </p:spPr>
        <p:txBody>
          <a:bodyPr/>
          <a:lstStyle/>
          <a:p>
            <a:pPr>
              <a:lnSpc>
                <a:spcPct val="200000"/>
              </a:lnSpc>
            </a:pPr>
            <a:r>
              <a:rPr lang="en-US" dirty="0" smtClean="0">
                <a:latin typeface="Constantia" pitchFamily="18" charset="0"/>
              </a:rPr>
              <a:t>Direct election of senators</a:t>
            </a:r>
          </a:p>
          <a:p>
            <a:pPr>
              <a:lnSpc>
                <a:spcPct val="200000"/>
              </a:lnSpc>
            </a:pPr>
            <a:r>
              <a:rPr lang="en-US" dirty="0" smtClean="0">
                <a:latin typeface="Constantia" pitchFamily="18" charset="0"/>
              </a:rPr>
              <a:t>Primary elections gave the people more direct control over the government</a:t>
            </a:r>
          </a:p>
          <a:p>
            <a:pPr>
              <a:lnSpc>
                <a:spcPct val="200000"/>
              </a:lnSpc>
            </a:pPr>
            <a:r>
              <a:rPr lang="en-US" dirty="0" smtClean="0">
                <a:latin typeface="Constantia" pitchFamily="18" charset="0"/>
              </a:rPr>
              <a:t>The institution of the initiative and referendums made it possible to pass laws without the involvement of the </a:t>
            </a:r>
            <a:r>
              <a:rPr lang="en-US" dirty="0" smtClean="0">
                <a:latin typeface="Constantia" pitchFamily="18" charset="0"/>
              </a:rPr>
              <a:t>legislature</a:t>
            </a:r>
          </a:p>
          <a:p>
            <a:pPr>
              <a:lnSpc>
                <a:spcPct val="200000"/>
              </a:lnSpc>
            </a:pPr>
            <a:r>
              <a:rPr lang="en-US" dirty="0" smtClean="0">
                <a:latin typeface="Constantia" pitchFamily="18" charset="0"/>
              </a:rPr>
              <a:t>T</a:t>
            </a:r>
            <a:r>
              <a:rPr lang="en-US" dirty="0" smtClean="0">
                <a:latin typeface="Constantia" pitchFamily="18" charset="0"/>
              </a:rPr>
              <a:t>he </a:t>
            </a:r>
            <a:r>
              <a:rPr lang="en-US" dirty="0" smtClean="0">
                <a:latin typeface="Constantia" pitchFamily="18" charset="0"/>
              </a:rPr>
              <a:t>recall allowed for the removal of corrupt or under-performing officials</a:t>
            </a:r>
            <a:endParaRPr lang="en-US" dirty="0">
              <a:latin typeface="Constantia"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43" name="Rectangle 27">
            <a:extLst>
              <a:ext uri="{FF2B5EF4-FFF2-40B4-BE49-F238E27FC236}">
                <a16:creationId xmlns:a16="http://schemas.microsoft.com/office/drawing/2014/main" xmlns="" id="{C014BF94-4DFC-4A65-99BF-76277891EA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29">
            <a:extLst>
              <a:ext uri="{FF2B5EF4-FFF2-40B4-BE49-F238E27FC236}">
                <a16:creationId xmlns:a16="http://schemas.microsoft.com/office/drawing/2014/main" xmlns="" id="{B255C7B1-10DA-4D61-B560-5E1F081B347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468769"/>
            <a:ext cx="12192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xmlns="" id="{D4BC08B6-4EA5-4709-8E16-361AE51ED02B}"/>
              </a:ext>
            </a:extLst>
          </p:cNvPr>
          <p:cNvSpPr>
            <a:spLocks noGrp="1"/>
          </p:cNvSpPr>
          <p:nvPr>
            <p:ph type="title"/>
          </p:nvPr>
        </p:nvSpPr>
        <p:spPr>
          <a:xfrm>
            <a:off x="4238301" y="934851"/>
            <a:ext cx="4507707" cy="686131"/>
          </a:xfrm>
        </p:spPr>
        <p:txBody>
          <a:bodyPr>
            <a:normAutofit/>
          </a:bodyPr>
          <a:lstStyle/>
          <a:p>
            <a:r>
              <a:rPr lang="en-US" dirty="0" smtClean="0"/>
              <a:t>Conservationism</a:t>
            </a:r>
            <a:endParaRPr lang="en-US" dirty="0">
              <a:latin typeface="Arial" panose="020B0604020202020204" pitchFamily="34" charset="0"/>
              <a:cs typeface="Arial" panose="020B0604020202020204" pitchFamily="34" charset="0"/>
            </a:endParaRPr>
          </a:p>
        </p:txBody>
      </p:sp>
      <p:pic>
        <p:nvPicPr>
          <p:cNvPr id="32" name="Picture 31">
            <a:extLst>
              <a:ext uri="{FF2B5EF4-FFF2-40B4-BE49-F238E27FC236}">
                <a16:creationId xmlns:a16="http://schemas.microsoft.com/office/drawing/2014/main" xmlns="" id="{88C29B8B-A62C-43CE-92FF-12EAA1D01B53}"/>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3">
            <a:duotone>
              <a:schemeClr val="accent1">
                <a:shade val="45000"/>
                <a:satMod val="135000"/>
              </a:schemeClr>
              <a:prstClr val="white"/>
            </a:duotone>
            <a:extLst>
              <a:ext uri="{28A0092B-C50C-407E-A947-70E740481C1C}">
                <a14:useLocalDpi xmlns="" xmlns:a14="http://schemas.microsoft.com/office/drawing/2010/main" val="0"/>
              </a:ext>
            </a:extLst>
          </a:blip>
          <a:srcRect l="-116" t="474" r="60419" b="36564"/>
          <a:stretch/>
        </p:blipFill>
        <p:spPr>
          <a:xfrm>
            <a:off x="1125460" y="643464"/>
            <a:ext cx="4526280" cy="155448"/>
          </a:xfrm>
          <a:prstGeom prst="rect">
            <a:avLst/>
          </a:prstGeom>
          <a:noFill/>
          <a:ln>
            <a:noFill/>
          </a:ln>
        </p:spPr>
      </p:pic>
      <p:sp>
        <p:nvSpPr>
          <p:cNvPr id="8" name="Content Placeholder 7">
            <a:extLst>
              <a:ext uri="{FF2B5EF4-FFF2-40B4-BE49-F238E27FC236}">
                <a16:creationId xmlns:a16="http://schemas.microsoft.com/office/drawing/2014/main" xmlns="" id="{D35BEC74-3887-4A12-B9A7-56FB80E36D09}"/>
              </a:ext>
            </a:extLst>
          </p:cNvPr>
          <p:cNvSpPr>
            <a:spLocks noGrp="1"/>
          </p:cNvSpPr>
          <p:nvPr>
            <p:ph idx="1"/>
          </p:nvPr>
        </p:nvSpPr>
        <p:spPr>
          <a:xfrm>
            <a:off x="1121030" y="1454728"/>
            <a:ext cx="10516788" cy="4641272"/>
          </a:xfrm>
        </p:spPr>
        <p:txBody>
          <a:bodyPr>
            <a:normAutofit/>
          </a:bodyPr>
          <a:lstStyle/>
          <a:p>
            <a:pPr>
              <a:lnSpc>
                <a:spcPct val="200000"/>
              </a:lnSpc>
              <a:buFont typeface="Wingdings" pitchFamily="2" charset="2"/>
              <a:buChar char="Ø"/>
            </a:pPr>
            <a:r>
              <a:rPr lang="en-US" dirty="0" smtClean="0">
                <a:latin typeface="Constantia" pitchFamily="18" charset="0"/>
              </a:rPr>
              <a:t>Natural </a:t>
            </a:r>
            <a:r>
              <a:rPr lang="en-US" dirty="0" smtClean="0">
                <a:latin typeface="Constantia" pitchFamily="18" charset="0"/>
              </a:rPr>
              <a:t>resources were heavily </a:t>
            </a:r>
            <a:r>
              <a:rPr lang="en-US" dirty="0" smtClean="0">
                <a:latin typeface="Constantia" pitchFamily="18" charset="0"/>
              </a:rPr>
              <a:t>exploited in the mid to late 19</a:t>
            </a:r>
            <a:r>
              <a:rPr lang="en-US" baseline="30000" dirty="0" smtClean="0">
                <a:latin typeface="Constantia" pitchFamily="18" charset="0"/>
              </a:rPr>
              <a:t>th</a:t>
            </a:r>
            <a:r>
              <a:rPr lang="en-US" dirty="0" smtClean="0">
                <a:latin typeface="Constantia" pitchFamily="18" charset="0"/>
              </a:rPr>
              <a:t> century</a:t>
            </a:r>
          </a:p>
          <a:p>
            <a:pPr>
              <a:lnSpc>
                <a:spcPct val="200000"/>
              </a:lnSpc>
              <a:buFont typeface="Wingdings" pitchFamily="2" charset="2"/>
              <a:buChar char="Ø"/>
            </a:pPr>
            <a:r>
              <a:rPr lang="en-US" dirty="0" smtClean="0">
                <a:latin typeface="Constantia" pitchFamily="18" charset="0"/>
              </a:rPr>
              <a:t>Americans developed a "tradition of </a:t>
            </a:r>
            <a:r>
              <a:rPr lang="en-US" dirty="0" smtClean="0">
                <a:latin typeface="Constantia" pitchFamily="18" charset="0"/>
              </a:rPr>
              <a:t>waste”</a:t>
            </a:r>
          </a:p>
          <a:p>
            <a:pPr>
              <a:lnSpc>
                <a:spcPct val="200000"/>
              </a:lnSpc>
              <a:buFont typeface="Wingdings" pitchFamily="2" charset="2"/>
              <a:buChar char="Ø"/>
            </a:pPr>
            <a:r>
              <a:rPr lang="en-US" dirty="0" smtClean="0">
                <a:latin typeface="Constantia" pitchFamily="18" charset="0"/>
              </a:rPr>
              <a:t>President Theodore </a:t>
            </a:r>
            <a:r>
              <a:rPr lang="en-US" dirty="0" smtClean="0">
                <a:latin typeface="Constantia" pitchFamily="18" charset="0"/>
              </a:rPr>
              <a:t>Roosevelt, a progressivist</a:t>
            </a:r>
            <a:r>
              <a:rPr lang="en-US" dirty="0" smtClean="0">
                <a:latin typeface="Constantia" pitchFamily="18" charset="0"/>
              </a:rPr>
              <a:t>, </a:t>
            </a:r>
            <a:r>
              <a:rPr lang="en-US" dirty="0" smtClean="0">
                <a:latin typeface="Constantia" pitchFamily="18" charset="0"/>
              </a:rPr>
              <a:t>put an </a:t>
            </a:r>
            <a:r>
              <a:rPr lang="en-US" dirty="0" smtClean="0">
                <a:latin typeface="Constantia" pitchFamily="18" charset="0"/>
              </a:rPr>
              <a:t>end to wasteful uses of raw </a:t>
            </a:r>
            <a:r>
              <a:rPr lang="en-US" dirty="0" smtClean="0">
                <a:latin typeface="Constantia" pitchFamily="18" charset="0"/>
              </a:rPr>
              <a:t>materials.</a:t>
            </a:r>
          </a:p>
          <a:p>
            <a:pPr>
              <a:lnSpc>
                <a:spcPct val="200000"/>
              </a:lnSpc>
              <a:buFont typeface="Wingdings" pitchFamily="2" charset="2"/>
              <a:buChar char="Ø"/>
            </a:pPr>
            <a:r>
              <a:rPr lang="en-US" dirty="0" smtClean="0">
                <a:latin typeface="Constantia" pitchFamily="18" charset="0"/>
              </a:rPr>
              <a:t>He created </a:t>
            </a:r>
            <a:r>
              <a:rPr lang="en-US" dirty="0" smtClean="0">
                <a:latin typeface="Constantia" pitchFamily="18" charset="0"/>
              </a:rPr>
              <a:t>an environmental conservation movement </a:t>
            </a:r>
            <a:endParaRPr lang="en-US" dirty="0" smtClean="0">
              <a:latin typeface="Constantia" pitchFamily="18" charset="0"/>
            </a:endParaRPr>
          </a:p>
          <a:p>
            <a:pPr>
              <a:lnSpc>
                <a:spcPct val="200000"/>
              </a:lnSpc>
              <a:buFont typeface="Wingdings" pitchFamily="2" charset="2"/>
              <a:buChar char="Ø"/>
            </a:pPr>
            <a:r>
              <a:rPr lang="en-US" dirty="0" smtClean="0">
                <a:latin typeface="Constantia" pitchFamily="18" charset="0"/>
              </a:rPr>
              <a:t>The movement’s words </a:t>
            </a:r>
            <a:r>
              <a:rPr lang="en-US" dirty="0" smtClean="0">
                <a:latin typeface="Constantia" pitchFamily="18" charset="0"/>
              </a:rPr>
              <a:t>and actions continue to be heard and felt throughout the nation today.</a:t>
            </a:r>
            <a:endParaRPr lang="en-US" dirty="0">
              <a:latin typeface="Constantia" pitchFamily="18" charset="0"/>
              <a:cs typeface="Arial" panose="020B0604020202020204" pitchFamily="34" charset="0"/>
            </a:endParaRPr>
          </a:p>
        </p:txBody>
      </p:sp>
      <p:pic>
        <p:nvPicPr>
          <p:cNvPr id="34" name="Picture 33">
            <a:extLst>
              <a:ext uri="{FF2B5EF4-FFF2-40B4-BE49-F238E27FC236}">
                <a16:creationId xmlns:a16="http://schemas.microsoft.com/office/drawing/2014/main" xmlns="" id="{F873EA42-E9E9-4806-A9F6-1718BE38B727}"/>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4">
            <a:extLst>
              <a:ext uri="{28A0092B-C50C-407E-A947-70E740481C1C}">
                <a14:useLocalDpi xmlns="" xmlns:a14="http://schemas.microsoft.com/office/drawing/2010/main" val="0"/>
              </a:ext>
            </a:extLst>
          </a:blip>
          <a:srcRect t="1538" b="-1538"/>
          <a:stretch/>
        </p:blipFill>
        <p:spPr>
          <a:xfrm>
            <a:off x="0" y="6119336"/>
            <a:ext cx="12192000" cy="742950"/>
          </a:xfrm>
          <a:prstGeom prst="rect">
            <a:avLst/>
          </a:prstGeom>
        </p:spPr>
      </p:pic>
      <p:cxnSp>
        <p:nvCxnSpPr>
          <p:cNvPr id="36" name="Straight Connector 35">
            <a:extLst>
              <a:ext uri="{FF2B5EF4-FFF2-40B4-BE49-F238E27FC236}">
                <a16:creationId xmlns:a16="http://schemas.microsoft.com/office/drawing/2014/main" xmlns="" id="{A99D5523-0BC8-4D5A-871C-69C0725E736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6121269"/>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41328436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59C8E7D4-5E26-4086-95E5-C81042B23049}"/>
              </a:ext>
            </a:extLst>
          </p:cNvPr>
          <p:cNvSpPr>
            <a:spLocks noGrp="1"/>
          </p:cNvSpPr>
          <p:nvPr>
            <p:ph type="title"/>
          </p:nvPr>
        </p:nvSpPr>
        <p:spPr>
          <a:xfrm>
            <a:off x="2507673" y="1052946"/>
            <a:ext cx="6400799" cy="700401"/>
          </a:xfrm>
        </p:spPr>
        <p:txBody>
          <a:bodyPr>
            <a:normAutofit/>
          </a:bodyPr>
          <a:lstStyle/>
          <a:p>
            <a:r>
              <a:rPr lang="en-US" sz="4400" dirty="0" smtClean="0"/>
              <a:t>Rise of Professionalism</a:t>
            </a:r>
            <a:endParaRPr lang="en-US" sz="4400" dirty="0">
              <a:latin typeface="Arial" panose="020B0604020202020204" pitchFamily="34" charset="0"/>
              <a:cs typeface="Arial" panose="020B0604020202020204" pitchFamily="34" charset="0"/>
            </a:endParaRPr>
          </a:p>
        </p:txBody>
      </p:sp>
      <p:sp>
        <p:nvSpPr>
          <p:cNvPr id="5" name="Content Placeholder 4">
            <a:extLst>
              <a:ext uri="{FF2B5EF4-FFF2-40B4-BE49-F238E27FC236}">
                <a16:creationId xmlns:a16="http://schemas.microsoft.com/office/drawing/2014/main" xmlns="" id="{E49AE50D-DC77-4E17-ABEB-D0014B7DEF99}"/>
              </a:ext>
            </a:extLst>
          </p:cNvPr>
          <p:cNvSpPr>
            <a:spLocks noGrp="1"/>
          </p:cNvSpPr>
          <p:nvPr>
            <p:ph idx="1"/>
          </p:nvPr>
        </p:nvSpPr>
        <p:spPr>
          <a:xfrm>
            <a:off x="4723334" y="952579"/>
            <a:ext cx="6012470" cy="4501094"/>
          </a:xfrm>
        </p:spPr>
        <p:txBody>
          <a:bodyPr>
            <a:normAutofit/>
          </a:bodyPr>
          <a:lstStyle/>
          <a:p>
            <a:pPr marL="0" indent="0">
              <a:lnSpc>
                <a:spcPct val="200000"/>
              </a:lnSpc>
              <a:buNone/>
            </a:pPr>
            <a:endParaRPr lang="en-US" sz="1800" dirty="0">
              <a:latin typeface="Arial" panose="020B0604020202020204" pitchFamily="34" charset="0"/>
              <a:cs typeface="Arial" panose="020B0604020202020204" pitchFamily="34" charset="0"/>
            </a:endParaRPr>
          </a:p>
          <a:p>
            <a:pPr>
              <a:lnSpc>
                <a:spcPct val="200000"/>
              </a:lnSpc>
              <a:buFont typeface="Wingdings" panose="05000000000000000000" pitchFamily="2" charset="2"/>
              <a:buChar char="Ø"/>
            </a:pPr>
            <a:endParaRPr lang="en-US" sz="1800" dirty="0">
              <a:latin typeface="Arial" panose="020B0604020202020204" pitchFamily="34" charset="0"/>
              <a:cs typeface="Arial" panose="020B0604020202020204" pitchFamily="34" charset="0"/>
            </a:endParaRPr>
          </a:p>
          <a:p>
            <a:pPr>
              <a:buFont typeface="Wingdings" panose="05000000000000000000" pitchFamily="2" charset="2"/>
              <a:buChar char="Ø"/>
            </a:pPr>
            <a:endParaRPr lang="en-US" sz="1800" dirty="0">
              <a:latin typeface="Arial" panose="020B0604020202020204" pitchFamily="34" charset="0"/>
              <a:cs typeface="Arial" panose="020B0604020202020204" pitchFamily="34" charset="0"/>
            </a:endParaRPr>
          </a:p>
        </p:txBody>
      </p:sp>
      <p:sp>
        <p:nvSpPr>
          <p:cNvPr id="6" name="Text Placeholder 5">
            <a:extLst>
              <a:ext uri="{FF2B5EF4-FFF2-40B4-BE49-F238E27FC236}">
                <a16:creationId xmlns:a16="http://schemas.microsoft.com/office/drawing/2014/main" xmlns="" id="{BB5407AE-70D8-4E08-8118-13CFA343634B}"/>
              </a:ext>
            </a:extLst>
          </p:cNvPr>
          <p:cNvSpPr>
            <a:spLocks noGrp="1"/>
          </p:cNvSpPr>
          <p:nvPr>
            <p:ph type="body" sz="half" idx="2"/>
          </p:nvPr>
        </p:nvSpPr>
        <p:spPr>
          <a:xfrm>
            <a:off x="471055" y="1787235"/>
            <a:ext cx="11152909" cy="4087091"/>
          </a:xfrm>
        </p:spPr>
        <p:txBody>
          <a:bodyPr>
            <a:normAutofit/>
          </a:bodyPr>
          <a:lstStyle/>
          <a:p>
            <a:pPr>
              <a:lnSpc>
                <a:spcPct val="200000"/>
              </a:lnSpc>
              <a:buFont typeface="Wingdings" pitchFamily="2" charset="2"/>
              <a:buChar char="Ø"/>
            </a:pPr>
            <a:r>
              <a:rPr lang="en-US" sz="2000" dirty="0" smtClean="0">
                <a:latin typeface="Constantia" pitchFamily="18" charset="0"/>
                <a:cs typeface="Arial" panose="020B0604020202020204" pitchFamily="34" charset="0"/>
              </a:rPr>
              <a:t>Progressive activists supported reforms in the professions of the local government.</a:t>
            </a:r>
          </a:p>
          <a:p>
            <a:pPr>
              <a:lnSpc>
                <a:spcPct val="200000"/>
              </a:lnSpc>
              <a:buFont typeface="Wingdings" pitchFamily="2" charset="2"/>
              <a:buChar char="Ø"/>
            </a:pPr>
            <a:r>
              <a:rPr lang="en-US" sz="2000" dirty="0" smtClean="0">
                <a:latin typeface="Constantia" pitchFamily="18" charset="0"/>
                <a:cs typeface="Arial" panose="020B0604020202020204" pitchFamily="34" charset="0"/>
              </a:rPr>
              <a:t>They transformed and professionalized  the social sciences.</a:t>
            </a:r>
          </a:p>
          <a:p>
            <a:pPr>
              <a:lnSpc>
                <a:spcPct val="200000"/>
              </a:lnSpc>
              <a:buFont typeface="Wingdings" pitchFamily="2" charset="2"/>
              <a:buChar char="Ø"/>
            </a:pPr>
            <a:r>
              <a:rPr lang="en-US" sz="2000" dirty="0" smtClean="0">
                <a:latin typeface="Constantia" pitchFamily="18" charset="0"/>
                <a:cs typeface="Arial" panose="020B0604020202020204" pitchFamily="34" charset="0"/>
              </a:rPr>
              <a:t>In academics, amateur authors were transformed to research professors.</a:t>
            </a:r>
          </a:p>
          <a:p>
            <a:endParaRPr lang="en-US" sz="2000" dirty="0">
              <a:latin typeface="Constantia" pitchFamily="18" charset="0"/>
              <a:cs typeface="Arial" panose="020B0604020202020204" pitchFamily="34" charset="0"/>
            </a:endParaRPr>
          </a:p>
        </p:txBody>
      </p:sp>
    </p:spTree>
    <p:extLst>
      <p:ext uri="{BB962C8B-B14F-4D97-AF65-F5344CB8AC3E}">
        <p14:creationId xmlns="" xmlns:p14="http://schemas.microsoft.com/office/powerpoint/2010/main" val="1383422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53" name="Picture 37">
            <a:extLst>
              <a:ext uri="{FF2B5EF4-FFF2-40B4-BE49-F238E27FC236}">
                <a16:creationId xmlns:a16="http://schemas.microsoft.com/office/drawing/2014/main" xmlns="" id="{F28373B5-F4E4-4102-9D27-E17631B4C7A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3">
            <a:extLst>
              <a:ext uri="{28A0092B-C50C-407E-A947-70E740481C1C}">
                <a14:useLocalDpi xmlns="" xmlns:a14="http://schemas.microsoft.com/office/drawing/2010/main" val="0"/>
              </a:ext>
            </a:extLst>
          </a:blip>
          <a:srcRect t="1538" b="-1538"/>
          <a:stretch/>
        </p:blipFill>
        <p:spPr>
          <a:xfrm>
            <a:off x="0" y="6119336"/>
            <a:ext cx="12192000" cy="742950"/>
          </a:xfrm>
          <a:prstGeom prst="rect">
            <a:avLst/>
          </a:prstGeom>
        </p:spPr>
      </p:pic>
      <p:sp>
        <p:nvSpPr>
          <p:cNvPr id="55" name="Rectangle 39">
            <a:extLst>
              <a:ext uri="{FF2B5EF4-FFF2-40B4-BE49-F238E27FC236}">
                <a16:creationId xmlns:a16="http://schemas.microsoft.com/office/drawing/2014/main" xmlns="" id="{F23306E6-5D0B-439F-BB88-7F1CEA89BD6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468769"/>
            <a:ext cx="12192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57" name="Straight Connector 41">
            <a:extLst>
              <a:ext uri="{FF2B5EF4-FFF2-40B4-BE49-F238E27FC236}">
                <a16:creationId xmlns:a16="http://schemas.microsoft.com/office/drawing/2014/main" xmlns="" id="{23D9016E-713D-40ED-A242-4F407E905380}"/>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6121269"/>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59" name="Picture 43">
            <a:extLst>
              <a:ext uri="{FF2B5EF4-FFF2-40B4-BE49-F238E27FC236}">
                <a16:creationId xmlns:a16="http://schemas.microsoft.com/office/drawing/2014/main" xmlns="" id="{FF1DEE04-57A9-4F64-958D-D1D4941EF5A5}"/>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4">
            <a:duotone>
              <a:schemeClr val="accent1">
                <a:shade val="45000"/>
                <a:satMod val="135000"/>
              </a:schemeClr>
              <a:prstClr val="white"/>
            </a:duotone>
            <a:extLst>
              <a:ext uri="{28A0092B-C50C-407E-A947-70E740481C1C}">
                <a14:useLocalDpi xmlns="" xmlns:a14="http://schemas.microsoft.com/office/drawing/2010/main" val="0"/>
              </a:ext>
            </a:extLst>
          </a:blip>
          <a:srcRect l="-115" r="15828" b="36435"/>
          <a:stretch/>
        </p:blipFill>
        <p:spPr>
          <a:xfrm>
            <a:off x="1125460" y="643464"/>
            <a:ext cx="9610344" cy="155448"/>
          </a:xfrm>
          <a:prstGeom prst="rect">
            <a:avLst/>
          </a:prstGeom>
          <a:noFill/>
          <a:ln>
            <a:noFill/>
          </a:ln>
        </p:spPr>
      </p:pic>
      <p:sp useBgFill="1">
        <p:nvSpPr>
          <p:cNvPr id="60" name="Rectangle 45">
            <a:extLst>
              <a:ext uri="{FF2B5EF4-FFF2-40B4-BE49-F238E27FC236}">
                <a16:creationId xmlns:a16="http://schemas.microsoft.com/office/drawing/2014/main" xmlns="" id="{08E7A6F0-5CD3-481E-B0F2-E7F99FE675B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47">
            <a:extLst>
              <a:ext uri="{FF2B5EF4-FFF2-40B4-BE49-F238E27FC236}">
                <a16:creationId xmlns:a16="http://schemas.microsoft.com/office/drawing/2014/main" xmlns="" id="{511290DF-4975-4FCD-8B8D-BBC86B8366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 name="Title 4">
            <a:extLst>
              <a:ext uri="{FF2B5EF4-FFF2-40B4-BE49-F238E27FC236}">
                <a16:creationId xmlns:a16="http://schemas.microsoft.com/office/drawing/2014/main" xmlns="" id="{508D6B42-755B-4946-8B6F-8435316A3863}"/>
              </a:ext>
            </a:extLst>
          </p:cNvPr>
          <p:cNvSpPr>
            <a:spLocks noGrp="1"/>
          </p:cNvSpPr>
          <p:nvPr>
            <p:ph type="title"/>
          </p:nvPr>
        </p:nvSpPr>
        <p:spPr>
          <a:xfrm>
            <a:off x="3986963" y="500920"/>
            <a:ext cx="3202716" cy="1009227"/>
          </a:xfrm>
        </p:spPr>
        <p:txBody>
          <a:bodyPr vert="horz" lIns="91440" tIns="45720" rIns="91440" bIns="45720" rtlCol="0" anchor="ctr">
            <a:normAutofit fontScale="90000"/>
          </a:bodyPr>
          <a:lstStyle/>
          <a:p>
            <a:r>
              <a:rPr lang="en-US" sz="4900" dirty="0" smtClean="0"/>
              <a:t>Prohibition</a:t>
            </a:r>
            <a:r>
              <a:rPr lang="en-US" sz="3600" dirty="0" smtClean="0"/>
              <a:t/>
            </a:r>
            <a:br>
              <a:rPr lang="en-US" sz="3600" dirty="0" smtClean="0"/>
            </a:br>
            <a:endParaRPr lang="en-US" sz="3600" dirty="0"/>
          </a:p>
        </p:txBody>
      </p:sp>
      <p:cxnSp>
        <p:nvCxnSpPr>
          <p:cNvPr id="56" name="Straight Connector 55">
            <a:extLst>
              <a:ext uri="{FF2B5EF4-FFF2-40B4-BE49-F238E27FC236}">
                <a16:creationId xmlns:a16="http://schemas.microsoft.com/office/drawing/2014/main" xmlns="" id="{05C73161-1E4E-4E6A-91B2-E885CF8FFBA6}"/>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58" name="Picture 57">
            <a:extLst>
              <a:ext uri="{FF2B5EF4-FFF2-40B4-BE49-F238E27FC236}">
                <a16:creationId xmlns:a16="http://schemas.microsoft.com/office/drawing/2014/main" xmlns="" id="{B1E64CB6-C7F2-46FF-AA99-58C796972956}"/>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3">
            <a:extLst>
              <a:ext uri="{28A0092B-C50C-407E-A947-70E740481C1C}">
                <a14:useLocalDpi xmlns="" xmlns:a14="http://schemas.microsoft.com/office/drawing/2010/main" val="0"/>
              </a:ext>
            </a:extLst>
          </a:blip>
          <a:srcRect t="1538" b="-1538"/>
          <a:stretch/>
        </p:blipFill>
        <p:spPr>
          <a:xfrm>
            <a:off x="0" y="6130094"/>
            <a:ext cx="12192000" cy="742950"/>
          </a:xfrm>
          <a:prstGeom prst="rect">
            <a:avLst/>
          </a:prstGeom>
        </p:spPr>
      </p:pic>
      <p:sp>
        <p:nvSpPr>
          <p:cNvPr id="16" name="Text Placeholder 15"/>
          <p:cNvSpPr>
            <a:spLocks noGrp="1"/>
          </p:cNvSpPr>
          <p:nvPr>
            <p:ph type="body" sz="half" idx="2"/>
          </p:nvPr>
        </p:nvSpPr>
        <p:spPr>
          <a:xfrm>
            <a:off x="360218" y="1260764"/>
            <a:ext cx="11651673" cy="4738253"/>
          </a:xfrm>
        </p:spPr>
        <p:txBody>
          <a:bodyPr/>
          <a:lstStyle/>
          <a:p>
            <a:pPr>
              <a:lnSpc>
                <a:spcPct val="200000"/>
              </a:lnSpc>
              <a:buFont typeface="Wingdings" pitchFamily="2" charset="2"/>
              <a:buChar char="Ø"/>
            </a:pPr>
            <a:r>
              <a:rPr lang="en-US" sz="2000" dirty="0" smtClean="0">
                <a:latin typeface="Constantia" pitchFamily="18" charset="0"/>
              </a:rPr>
              <a:t>The movement grew in the Progressive Era, when social problems such as poverty and drunkenness gained public </a:t>
            </a:r>
            <a:r>
              <a:rPr lang="en-US" sz="2000" dirty="0" smtClean="0">
                <a:latin typeface="Constantia" pitchFamily="18" charset="0"/>
              </a:rPr>
              <a:t>attention.</a:t>
            </a:r>
          </a:p>
          <a:p>
            <a:pPr>
              <a:lnSpc>
                <a:spcPct val="200000"/>
              </a:lnSpc>
              <a:buFont typeface="Wingdings" pitchFamily="2" charset="2"/>
              <a:buChar char="Ø"/>
            </a:pPr>
            <a:r>
              <a:rPr lang="en-US" sz="2000" dirty="0" smtClean="0">
                <a:latin typeface="Constantia" pitchFamily="18" charset="0"/>
              </a:rPr>
              <a:t>Use </a:t>
            </a:r>
            <a:r>
              <a:rPr lang="en-US" sz="2000" dirty="0" smtClean="0">
                <a:latin typeface="Constantia" pitchFamily="18" charset="0"/>
              </a:rPr>
              <a:t>of alcohol was often associated with such social ills as poverty and </a:t>
            </a:r>
            <a:r>
              <a:rPr lang="en-US" sz="2000" dirty="0" smtClean="0">
                <a:latin typeface="Constantia" pitchFamily="18" charset="0"/>
              </a:rPr>
              <a:t>insanity.</a:t>
            </a:r>
          </a:p>
          <a:p>
            <a:pPr>
              <a:lnSpc>
                <a:spcPct val="200000"/>
              </a:lnSpc>
              <a:buFont typeface="Wingdings" pitchFamily="2" charset="2"/>
              <a:buChar char="Ø"/>
            </a:pPr>
            <a:r>
              <a:rPr lang="en-US" sz="2000" dirty="0" smtClean="0">
                <a:latin typeface="Constantia" pitchFamily="18" charset="0"/>
              </a:rPr>
              <a:t>There was </a:t>
            </a:r>
            <a:r>
              <a:rPr lang="en-US" sz="2000" dirty="0" smtClean="0">
                <a:latin typeface="Constantia" pitchFamily="18" charset="0"/>
              </a:rPr>
              <a:t>a nationwide constitutional ban on the </a:t>
            </a:r>
            <a:r>
              <a:rPr lang="en-US" sz="2000" dirty="0" smtClean="0">
                <a:latin typeface="Constantia" pitchFamily="18" charset="0"/>
              </a:rPr>
              <a:t>production and sale of alcoholic beverages.</a:t>
            </a:r>
          </a:p>
          <a:p>
            <a:pPr>
              <a:lnSpc>
                <a:spcPct val="200000"/>
              </a:lnSpc>
              <a:buFont typeface="Wingdings" pitchFamily="2" charset="2"/>
              <a:buChar char="Ø"/>
            </a:pPr>
            <a:r>
              <a:rPr lang="en-US" sz="2000" dirty="0" smtClean="0">
                <a:latin typeface="Constantia" pitchFamily="18" charset="0"/>
              </a:rPr>
              <a:t> Progressive reformists  supported the prohibition to </a:t>
            </a:r>
            <a:r>
              <a:rPr lang="en-US" sz="2000" dirty="0" smtClean="0">
                <a:latin typeface="Constantia" pitchFamily="18" charset="0"/>
              </a:rPr>
              <a:t>destroy the political power of local bosses based in saloons.</a:t>
            </a:r>
            <a:endParaRPr lang="en-US" sz="2000" dirty="0" smtClean="0">
              <a:latin typeface="Constantia" pitchFamily="18" charset="0"/>
            </a:endParaRPr>
          </a:p>
          <a:p>
            <a:endParaRPr lang="en-US" dirty="0"/>
          </a:p>
        </p:txBody>
      </p:sp>
    </p:spTree>
    <p:extLst>
      <p:ext uri="{BB962C8B-B14F-4D97-AF65-F5344CB8AC3E}">
        <p14:creationId xmlns="" xmlns:p14="http://schemas.microsoft.com/office/powerpoint/2010/main" val="34630090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5" name="Rectangle 11">
            <a:extLst>
              <a:ext uri="{FF2B5EF4-FFF2-40B4-BE49-F238E27FC236}">
                <a16:creationId xmlns:a16="http://schemas.microsoft.com/office/drawing/2014/main" xmlns="" id="{C014BF94-4DFC-4A65-99BF-76277891EA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3">
            <a:extLst>
              <a:ext uri="{FF2B5EF4-FFF2-40B4-BE49-F238E27FC236}">
                <a16:creationId xmlns:a16="http://schemas.microsoft.com/office/drawing/2014/main" xmlns="" id="{B255C7B1-10DA-4D61-B560-5E1F081B347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468769"/>
            <a:ext cx="12192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xmlns="" id="{38D9A6CC-95EE-4306-A89D-C599D4C0B43F}"/>
              </a:ext>
            </a:extLst>
          </p:cNvPr>
          <p:cNvSpPr>
            <a:spLocks noGrp="1"/>
          </p:cNvSpPr>
          <p:nvPr>
            <p:ph type="title"/>
          </p:nvPr>
        </p:nvSpPr>
        <p:spPr>
          <a:xfrm>
            <a:off x="3199209" y="796306"/>
            <a:ext cx="4507707" cy="589149"/>
          </a:xfrm>
        </p:spPr>
        <p:txBody>
          <a:bodyPr>
            <a:normAutofit fontScale="90000"/>
          </a:bodyPr>
          <a:lstStyle/>
          <a:p>
            <a:pPr algn="ctr"/>
            <a:r>
              <a:rPr lang="en-US" sz="4400" dirty="0" smtClean="0">
                <a:cs typeface="Arial" panose="020B0604020202020204" pitchFamily="34" charset="0"/>
              </a:rPr>
              <a:t>References</a:t>
            </a:r>
            <a:endParaRPr lang="en-US" sz="4400" dirty="0">
              <a:cs typeface="Arial" panose="020B0604020202020204" pitchFamily="34" charset="0"/>
            </a:endParaRPr>
          </a:p>
        </p:txBody>
      </p:sp>
      <p:pic>
        <p:nvPicPr>
          <p:cNvPr id="19" name="Picture 15">
            <a:extLst>
              <a:ext uri="{FF2B5EF4-FFF2-40B4-BE49-F238E27FC236}">
                <a16:creationId xmlns:a16="http://schemas.microsoft.com/office/drawing/2014/main" xmlns="" id="{88C29B8B-A62C-43CE-92FF-12EAA1D01B53}"/>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3">
            <a:duotone>
              <a:schemeClr val="accent1">
                <a:shade val="45000"/>
                <a:satMod val="135000"/>
              </a:schemeClr>
              <a:prstClr val="white"/>
            </a:duotone>
            <a:extLst>
              <a:ext uri="{28A0092B-C50C-407E-A947-70E740481C1C}">
                <a14:useLocalDpi xmlns="" xmlns:a14="http://schemas.microsoft.com/office/drawing/2010/main" val="0"/>
              </a:ext>
            </a:extLst>
          </a:blip>
          <a:srcRect l="-116" t="474" r="60419" b="36564"/>
          <a:stretch/>
        </p:blipFill>
        <p:spPr>
          <a:xfrm>
            <a:off x="1125460" y="643464"/>
            <a:ext cx="4526280" cy="155448"/>
          </a:xfrm>
          <a:prstGeom prst="rect">
            <a:avLst/>
          </a:prstGeom>
          <a:noFill/>
          <a:ln>
            <a:noFill/>
          </a:ln>
        </p:spPr>
      </p:pic>
      <p:sp>
        <p:nvSpPr>
          <p:cNvPr id="5" name="Content Placeholder 4">
            <a:extLst>
              <a:ext uri="{FF2B5EF4-FFF2-40B4-BE49-F238E27FC236}">
                <a16:creationId xmlns:a16="http://schemas.microsoft.com/office/drawing/2014/main" xmlns="" id="{4F0F5D4F-7F0E-4667-BA5B-05E34BE84F8B}"/>
              </a:ext>
            </a:extLst>
          </p:cNvPr>
          <p:cNvSpPr>
            <a:spLocks noGrp="1"/>
          </p:cNvSpPr>
          <p:nvPr>
            <p:ph idx="1"/>
          </p:nvPr>
        </p:nvSpPr>
        <p:spPr>
          <a:xfrm>
            <a:off x="526473" y="1496291"/>
            <a:ext cx="11166763" cy="4378036"/>
          </a:xfrm>
        </p:spPr>
        <p:txBody>
          <a:bodyPr>
            <a:normAutofit/>
          </a:bodyPr>
          <a:lstStyle/>
          <a:p>
            <a:pPr>
              <a:lnSpc>
                <a:spcPct val="200000"/>
              </a:lnSpc>
            </a:pPr>
            <a:r>
              <a:rPr lang="en-US" dirty="0" smtClean="0">
                <a:latin typeface="Constantia" pitchFamily="18" charset="0"/>
              </a:rPr>
              <a:t>Croly, H. (2017). </a:t>
            </a:r>
            <a:r>
              <a:rPr lang="en-US" i="1" dirty="0" smtClean="0">
                <a:latin typeface="Constantia" pitchFamily="18" charset="0"/>
              </a:rPr>
              <a:t>Progressive democracy</a:t>
            </a:r>
            <a:r>
              <a:rPr lang="en-US" dirty="0" smtClean="0">
                <a:latin typeface="Constantia" pitchFamily="18" charset="0"/>
              </a:rPr>
              <a:t>. Routledge.</a:t>
            </a:r>
          </a:p>
          <a:p>
            <a:pPr>
              <a:lnSpc>
                <a:spcPct val="200000"/>
              </a:lnSpc>
            </a:pPr>
            <a:r>
              <a:rPr lang="en-US" dirty="0" smtClean="0">
                <a:latin typeface="Constantia" pitchFamily="18" charset="0"/>
              </a:rPr>
              <a:t>DeWitt</a:t>
            </a:r>
            <a:r>
              <a:rPr lang="en-US" dirty="0" smtClean="0">
                <a:latin typeface="Constantia" pitchFamily="18" charset="0"/>
              </a:rPr>
              <a:t>, B. P. (2017). </a:t>
            </a:r>
            <a:r>
              <a:rPr lang="en-US" i="1" dirty="0" smtClean="0">
                <a:latin typeface="Constantia" pitchFamily="18" charset="0"/>
              </a:rPr>
              <a:t>The progressive movement: A non-partisan comprehensive discussion of current tendencies in American politics</a:t>
            </a:r>
            <a:r>
              <a:rPr lang="en-US" dirty="0" smtClean="0">
                <a:latin typeface="Constantia" pitchFamily="18" charset="0"/>
              </a:rPr>
              <a:t>. Routledge.</a:t>
            </a:r>
          </a:p>
          <a:p>
            <a:pPr>
              <a:lnSpc>
                <a:spcPct val="200000"/>
              </a:lnSpc>
            </a:pPr>
            <a:r>
              <a:rPr lang="en-US" dirty="0" smtClean="0">
                <a:latin typeface="Constantia" pitchFamily="18" charset="0"/>
              </a:rPr>
              <a:t>Leuchtenburg</a:t>
            </a:r>
            <a:r>
              <a:rPr lang="en-US" dirty="0" smtClean="0">
                <a:latin typeface="Constantia" pitchFamily="18" charset="0"/>
              </a:rPr>
              <a:t>, W. E. (1952). Progressivism and Imperialism: The Progressive Movement and American Foreign Policy, 1898-1916. </a:t>
            </a:r>
            <a:r>
              <a:rPr lang="en-US" i="1" dirty="0" smtClean="0">
                <a:latin typeface="Constantia" pitchFamily="18" charset="0"/>
              </a:rPr>
              <a:t>The Mississippi Valley Historical Review</a:t>
            </a:r>
            <a:r>
              <a:rPr lang="en-US" dirty="0" smtClean="0">
                <a:latin typeface="Constantia" pitchFamily="18" charset="0"/>
              </a:rPr>
              <a:t>, </a:t>
            </a:r>
            <a:r>
              <a:rPr lang="en-US" i="1" dirty="0" smtClean="0">
                <a:latin typeface="Constantia" pitchFamily="18" charset="0"/>
              </a:rPr>
              <a:t>39</a:t>
            </a:r>
            <a:r>
              <a:rPr lang="en-US" dirty="0" smtClean="0">
                <a:latin typeface="Constantia" pitchFamily="18" charset="0"/>
              </a:rPr>
              <a:t>(3), 483-504.</a:t>
            </a:r>
            <a:endParaRPr lang="en-US" dirty="0">
              <a:latin typeface="Constantia" pitchFamily="18" charset="0"/>
              <a:cs typeface="Arial" panose="020B0604020202020204" pitchFamily="34" charset="0"/>
            </a:endParaRPr>
          </a:p>
        </p:txBody>
      </p:sp>
      <p:pic>
        <p:nvPicPr>
          <p:cNvPr id="23" name="Picture 17">
            <a:extLst>
              <a:ext uri="{FF2B5EF4-FFF2-40B4-BE49-F238E27FC236}">
                <a16:creationId xmlns:a16="http://schemas.microsoft.com/office/drawing/2014/main" xmlns="" id="{F873EA42-E9E9-4806-A9F6-1718BE38B727}"/>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4">
            <a:extLst>
              <a:ext uri="{28A0092B-C50C-407E-A947-70E740481C1C}">
                <a14:useLocalDpi xmlns="" xmlns:a14="http://schemas.microsoft.com/office/drawing/2010/main" val="0"/>
              </a:ext>
            </a:extLst>
          </a:blip>
          <a:srcRect t="1538" b="-1538"/>
          <a:stretch/>
        </p:blipFill>
        <p:spPr>
          <a:xfrm>
            <a:off x="0" y="6119336"/>
            <a:ext cx="12192000" cy="742950"/>
          </a:xfrm>
          <a:prstGeom prst="rect">
            <a:avLst/>
          </a:prstGeom>
        </p:spPr>
      </p:pic>
      <p:cxnSp>
        <p:nvCxnSpPr>
          <p:cNvPr id="24" name="Straight Connector 19">
            <a:extLst>
              <a:ext uri="{FF2B5EF4-FFF2-40B4-BE49-F238E27FC236}">
                <a16:creationId xmlns:a16="http://schemas.microsoft.com/office/drawing/2014/main" xmlns="" id="{A99D5523-0BC8-4D5A-871C-69C0725E736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6121269"/>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4017389712"/>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CDCE0"/>
      </a:lt2>
      <a:accent1>
        <a:srgbClr val="415588"/>
      </a:accent1>
      <a:accent2>
        <a:srgbClr val="4294B6"/>
      </a:accent2>
      <a:accent3>
        <a:srgbClr val="087D7C"/>
      </a:accent3>
      <a:accent4>
        <a:srgbClr val="2CB663"/>
      </a:accent4>
      <a:accent5>
        <a:srgbClr val="DF8822"/>
      </a:accent5>
      <a:accent6>
        <a:srgbClr val="BC410A"/>
      </a:accent6>
      <a:hlink>
        <a:srgbClr val="5977C4"/>
      </a:hlink>
      <a:folHlink>
        <a:srgbClr val="A1A9BF"/>
      </a:folHlink>
    </a:clrScheme>
    <a:fontScheme name="Gallery">
      <a:majorFont>
        <a:latin typeface="Century Gothic"/>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lumMod val="108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xmlns="" name="Gallery" id="{BBFCD31E-59A1-489D-B089-A3EAD7CAE12E}" vid="{E050AC27-895F-4B90-991D-A6818FC89AB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354</TotalTime>
  <Words>1520</Words>
  <Application>Microsoft Macintosh PowerPoint</Application>
  <PresentationFormat>Custom</PresentationFormat>
  <Paragraphs>63</Paragraphs>
  <Slides>8</Slides>
  <Notes>7</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Gallery</vt:lpstr>
      <vt:lpstr>Progressive Movement and the lasting impact It had on American Society </vt:lpstr>
      <vt:lpstr>Introduction</vt:lpstr>
      <vt:lpstr>Regulation of business</vt:lpstr>
      <vt:lpstr>Greater Democracy</vt:lpstr>
      <vt:lpstr>Conservationism</vt:lpstr>
      <vt:lpstr>Rise of Professionalism</vt:lpstr>
      <vt:lpstr>Prohibition </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ENTERPRISE RESOURCE PLANNING SYSTEM</dc:title>
  <dc:creator>Sage</dc:creator>
  <cp:lastModifiedBy>dan</cp:lastModifiedBy>
  <cp:revision>96</cp:revision>
  <dcterms:created xsi:type="dcterms:W3CDTF">2019-02-28T05:26:28Z</dcterms:created>
  <dcterms:modified xsi:type="dcterms:W3CDTF">2019-03-04T12:18:53Z</dcterms:modified>
</cp:coreProperties>
</file>